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9" r:id="rId3"/>
    <p:sldId id="282" r:id="rId4"/>
    <p:sldId id="281" r:id="rId5"/>
    <p:sldId id="285" r:id="rId6"/>
    <p:sldId id="286" r:id="rId7"/>
    <p:sldId id="291" r:id="rId8"/>
    <p:sldId id="260" r:id="rId9"/>
    <p:sldId id="296" r:id="rId10"/>
    <p:sldId id="293" r:id="rId11"/>
    <p:sldId id="294" r:id="rId12"/>
    <p:sldId id="295" r:id="rId13"/>
    <p:sldId id="301" r:id="rId14"/>
    <p:sldId id="263" r:id="rId15"/>
    <p:sldId id="298" r:id="rId16"/>
    <p:sldId id="299" r:id="rId17"/>
    <p:sldId id="300" r:id="rId18"/>
    <p:sldId id="272" r:id="rId19"/>
    <p:sldId id="297" r:id="rId20"/>
    <p:sldId id="270" r:id="rId21"/>
  </p:sldIdLst>
  <p:sldSz cx="9144000" cy="6858000" type="screen4x3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35EEFD-5BED-4D04-8F4A-E871FB1237A4}">
          <p14:sldIdLst>
            <p14:sldId id="257"/>
            <p14:sldId id="289"/>
            <p14:sldId id="282"/>
            <p14:sldId id="281"/>
            <p14:sldId id="285"/>
            <p14:sldId id="286"/>
            <p14:sldId id="291"/>
            <p14:sldId id="260"/>
            <p14:sldId id="296"/>
            <p14:sldId id="293"/>
            <p14:sldId id="294"/>
            <p14:sldId id="295"/>
            <p14:sldId id="301"/>
            <p14:sldId id="263"/>
            <p14:sldId id="298"/>
            <p14:sldId id="299"/>
            <p14:sldId id="300"/>
            <p14:sldId id="272"/>
            <p14:sldId id="297"/>
            <p14:sldId id="270"/>
          </p14:sldIdLst>
        </p14:section>
        <p14:section name="Untitled Section" id="{5B227207-9B03-4863-8B09-54317700497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A7B6-696C-43B9-9EF7-7B4B69851054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32BA6-DE24-4705-A8B3-0BA5893F1E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21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08398-7895-4B3E-A54B-13CCB188FDBF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DB93-0CFD-41C5-9D43-8F79CAFDAE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2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EC7CD5-A807-4429-B5E5-B8D25B7E87D9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909-AD10-4D4B-B947-FD35FCC2B8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3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003F-9468-4D45-BA10-9BF7A48A9C12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35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003F-9468-4D45-BA10-9BF7A48A9C12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35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003F-9468-4D45-BA10-9BF7A48A9C12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254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48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3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2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0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38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4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59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99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07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6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2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5253-49F3-47C8-8357-695976F263B5}" type="datetimeFigureOut">
              <a:rPr lang="en-IN" smtClean="0"/>
              <a:t>07-08-2014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823E-98F9-42AB-B082-B0205188F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6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emf"/><Relationship Id="rId34" Type="http://schemas.openxmlformats.org/officeDocument/2006/relationships/image" Target="../media/image39.png"/><Relationship Id="rId42" Type="http://schemas.microsoft.com/office/2007/relationships/hdphoto" Target="../media/hdphoto3.wdp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microsoft.com/office/2007/relationships/hdphoto" Target="../media/hdphoto5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49.png"/><Relationship Id="rId59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0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2.png"/><Relationship Id="rId57" Type="http://schemas.openxmlformats.org/officeDocument/2006/relationships/image" Target="../media/image59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microsoft.com/office/2007/relationships/hdphoto" Target="../media/hdphoto4.wdp"/><Relationship Id="rId52" Type="http://schemas.openxmlformats.org/officeDocument/2006/relationships/image" Target="../media/image5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7.emf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7.png"/><Relationship Id="rId48" Type="http://schemas.openxmlformats.org/officeDocument/2006/relationships/image" Target="../media/image51.png"/><Relationship Id="rId56" Type="http://schemas.openxmlformats.org/officeDocument/2006/relationships/image" Target="../media/image58.png"/><Relationship Id="rId8" Type="http://schemas.openxmlformats.org/officeDocument/2006/relationships/image" Target="../media/image14.png"/><Relationship Id="rId51" Type="http://schemas.openxmlformats.org/officeDocument/2006/relationships/image" Target="../media/image54.emf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1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979712" y="3217912"/>
            <a:ext cx="6275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Leverage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IT to reduce cost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Latest practices to reduce 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of procurement by using auction portals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9712" y="3789040"/>
            <a:ext cx="6275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835696" y="4519613"/>
            <a:ext cx="64008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1600" b="1" i="0" dirty="0">
                <a:latin typeface="Arial" pitchFamily="34" charset="0"/>
                <a:cs typeface="Arial" pitchFamily="34" charset="0"/>
              </a:rPr>
              <a:t>By: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endParaRPr lang="en-US" sz="1600" b="0" i="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1600" b="0" i="0" dirty="0" err="1" smtClean="0">
                <a:latin typeface="Arial" pitchFamily="34" charset="0"/>
                <a:cs typeface="Arial" pitchFamily="34" charset="0"/>
              </a:rPr>
              <a:t>Vinaya</a:t>
            </a:r>
            <a:r>
              <a:rPr lang="en-US" sz="16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i="0" dirty="0" err="1">
                <a:latin typeface="Arial" pitchFamily="34" charset="0"/>
                <a:cs typeface="Arial" pitchFamily="34" charset="0"/>
              </a:rPr>
              <a:t>Varma</a:t>
            </a:r>
            <a:endParaRPr lang="en-US" sz="1600" b="0" i="0" dirty="0">
              <a:latin typeface="Arial" pitchFamily="34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1600" b="0" i="0" dirty="0">
                <a:latin typeface="Arial" pitchFamily="34" charset="0"/>
                <a:cs typeface="Arial" pitchFamily="34" charset="0"/>
              </a:rPr>
              <a:t>Vice President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1600" b="0" i="0" dirty="0" err="1">
                <a:latin typeface="Arial" pitchFamily="34" charset="0"/>
                <a:cs typeface="Arial" pitchFamily="34" charset="0"/>
              </a:rPr>
              <a:t>mjunction</a:t>
            </a:r>
            <a:r>
              <a:rPr lang="en-US" sz="1600" b="0" i="0" dirty="0">
                <a:latin typeface="Arial" pitchFamily="34" charset="0"/>
                <a:cs typeface="Arial" pitchFamily="34" charset="0"/>
              </a:rPr>
              <a:t> services limited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endParaRPr lang="en-GB" sz="1400" b="0" i="0" dirty="0">
              <a:latin typeface="Trebuchet MS" pitchFamily="34" charset="0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" y="1324000"/>
            <a:ext cx="1828800" cy="304800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14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400" b="1">
                <a:latin typeface="Calibri" pitchFamily="34" charset="0"/>
              </a:rPr>
              <a:t>Event Details:</a:t>
            </a:r>
          </a:p>
        </p:txBody>
      </p:sp>
      <p:graphicFrame>
        <p:nvGraphicFramePr>
          <p:cNvPr id="1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93315"/>
              </p:ext>
            </p:extLst>
          </p:nvPr>
        </p:nvGraphicFramePr>
        <p:xfrm>
          <a:off x="2133600" y="1324000"/>
          <a:ext cx="6553200" cy="304800"/>
        </p:xfrm>
        <a:graphic>
          <a:graphicData uri="http://schemas.openxmlformats.org/drawingml/2006/table">
            <a:tbl>
              <a:tblPr/>
              <a:tblGrid>
                <a:gridCol w="4454624"/>
                <a:gridCol w="2098576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Outbound transportation of Pipes &amp; Flat products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 Date :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10.12.10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65100" y="5287739"/>
            <a:ext cx="1828800" cy="517525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1400" b="1">
                <a:latin typeface="Calibri" pitchFamily="34" charset="0"/>
              </a:rPr>
              <a:t>Outcome   Highlights: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28600" y="1828800"/>
            <a:ext cx="1828800" cy="517525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1400" b="1" dirty="0">
                <a:latin typeface="Calibri" pitchFamily="34" charset="0"/>
              </a:rPr>
              <a:t>Strategy Adopted :</a:t>
            </a:r>
            <a:r>
              <a:rPr lang="en-US" sz="1400" dirty="0">
                <a:latin typeface="Calibri" pitchFamily="34" charset="0"/>
              </a:rPr>
              <a:t> 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034480" y="5282044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400" dirty="0" smtClean="0"/>
              <a:t>Aggressive bidding, </a:t>
            </a:r>
            <a:r>
              <a:rPr lang="en-US" sz="1400" dirty="0"/>
              <a:t>with as high as 196 bids for </a:t>
            </a:r>
            <a:r>
              <a:rPr lang="en-US" sz="1400" dirty="0" smtClean="0"/>
              <a:t>one </a:t>
            </a:r>
            <a:r>
              <a:rPr lang="en-US" sz="1400" dirty="0"/>
              <a:t>of the </a:t>
            </a:r>
            <a:r>
              <a:rPr lang="en-US" sz="1400" dirty="0" smtClean="0"/>
              <a:t>destinations</a:t>
            </a:r>
            <a:endParaRPr lang="en-US" sz="1400" dirty="0"/>
          </a:p>
          <a:p>
            <a:pPr>
              <a:buFontTx/>
              <a:buAutoNum type="arabicPeriod"/>
            </a:pPr>
            <a:r>
              <a:rPr lang="en-US" sz="1400" dirty="0" smtClean="0"/>
              <a:t>Cycle </a:t>
            </a:r>
            <a:r>
              <a:rPr lang="en-US" sz="1400" dirty="0"/>
              <a:t>Time: 4 working days. (Mandate receipt to price break up submission</a:t>
            </a:r>
            <a:r>
              <a:rPr lang="en-US" sz="1400" dirty="0" smtClean="0"/>
              <a:t>)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057400" y="1700808"/>
            <a:ext cx="7086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sz="1400" dirty="0"/>
              <a:t>The objective was to finalize a Two-year contract for outbound transportation of pipes &amp; flat products for SAIL </a:t>
            </a:r>
            <a:r>
              <a:rPr lang="en-US" sz="1400" dirty="0" smtClean="0"/>
              <a:t>RSP for </a:t>
            </a:r>
            <a:r>
              <a:rPr lang="en-US" sz="1400" b="1" dirty="0" smtClean="0"/>
              <a:t>443</a:t>
            </a:r>
            <a:r>
              <a:rPr lang="en-US" sz="1400" dirty="0" smtClean="0"/>
              <a:t> destinations</a:t>
            </a:r>
            <a:endParaRPr lang="en-US" sz="1400" dirty="0"/>
          </a:p>
          <a:p>
            <a:pPr>
              <a:buFont typeface="Wingdings" pitchFamily="2" charset="2"/>
              <a:buAutoNum type="arabicPeriod"/>
            </a:pPr>
            <a:endParaRPr lang="en-US" sz="1400" dirty="0"/>
          </a:p>
          <a:p>
            <a:pPr>
              <a:buFont typeface="Wingdings" pitchFamily="2" charset="2"/>
              <a:buAutoNum type="arabicPeriod"/>
            </a:pPr>
            <a:r>
              <a:rPr lang="en-US" sz="1400" dirty="0" smtClean="0"/>
              <a:t>Value of the buy: Rs. 16 </a:t>
            </a:r>
            <a:r>
              <a:rPr lang="en-US" sz="1400" dirty="0" err="1" smtClean="0"/>
              <a:t>Crores</a:t>
            </a:r>
            <a:endParaRPr lang="en-US" sz="1400" dirty="0" smtClean="0"/>
          </a:p>
          <a:p>
            <a:pPr>
              <a:buFont typeface="Wingdings" pitchFamily="2" charset="2"/>
              <a:buAutoNum type="arabicPeriod"/>
            </a:pPr>
            <a:endParaRPr lang="en-US" sz="1400" dirty="0" smtClean="0"/>
          </a:p>
          <a:p>
            <a:pPr>
              <a:buFont typeface="Wingdings" pitchFamily="2" charset="2"/>
              <a:buAutoNum type="arabicPeriod"/>
            </a:pPr>
            <a:r>
              <a:rPr lang="en-US" sz="1400" dirty="0" smtClean="0"/>
              <a:t>There </a:t>
            </a:r>
            <a:r>
              <a:rPr lang="en-US" sz="1400" dirty="0"/>
              <a:t>were 17 </a:t>
            </a:r>
            <a:r>
              <a:rPr lang="en-US" sz="1400" dirty="0" smtClean="0"/>
              <a:t>transporters</a:t>
            </a:r>
          </a:p>
          <a:p>
            <a:pPr>
              <a:buFont typeface="Wingdings" pitchFamily="2" charset="2"/>
              <a:buAutoNum type="arabicPeriod"/>
            </a:pPr>
            <a:endParaRPr lang="en-US" sz="1400" dirty="0" smtClean="0"/>
          </a:p>
          <a:p>
            <a:pPr>
              <a:buFont typeface="Wingdings" pitchFamily="2" charset="2"/>
              <a:buAutoNum type="arabicPeriod"/>
            </a:pPr>
            <a:r>
              <a:rPr lang="en-US" sz="1400" dirty="0" smtClean="0"/>
              <a:t>Lots were created on the basis of Major Destinations while Category Slabs were created based on Non-Major destinations</a:t>
            </a:r>
            <a:endParaRPr lang="en-US" sz="1400" dirty="0"/>
          </a:p>
          <a:p>
            <a:pPr>
              <a:buFont typeface="Wingdings" pitchFamily="2" charset="2"/>
              <a:buAutoNum type="arabicPeriod"/>
            </a:pPr>
            <a:endParaRPr lang="en-US" sz="1400" dirty="0"/>
          </a:p>
          <a:p>
            <a:pPr>
              <a:buFont typeface="Wingdings" pitchFamily="2" charset="2"/>
              <a:buAutoNum type="arabicPeriod"/>
            </a:pPr>
            <a:r>
              <a:rPr lang="en-US" sz="1400" dirty="0"/>
              <a:t>The buy strategy adopted comprised of 5 stages;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dirty="0" smtClean="0"/>
              <a:t>Stage </a:t>
            </a:r>
            <a:r>
              <a:rPr lang="en-US" sz="1400" dirty="0"/>
              <a:t>1: </a:t>
            </a:r>
            <a:r>
              <a:rPr lang="en-IN" sz="1400" dirty="0"/>
              <a:t>Online sealed bid stage across different category slabs</a:t>
            </a:r>
            <a:endParaRPr lang="en-US" sz="1400" dirty="0"/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Stage 2: </a:t>
            </a:r>
            <a:r>
              <a:rPr lang="en-IN" sz="1400" dirty="0"/>
              <a:t>Online price matching stage with L1 rate of each category slab</a:t>
            </a:r>
            <a:endParaRPr lang="en-US" sz="1400" dirty="0"/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Stage 3: M</a:t>
            </a:r>
            <a:r>
              <a:rPr lang="en-IN" sz="1400" dirty="0"/>
              <a:t>ass sealed bid stage across different category slabs</a:t>
            </a:r>
            <a:endParaRPr lang="en-US" sz="1400" dirty="0"/>
          </a:p>
          <a:p>
            <a:pPr lvl="1">
              <a:buFont typeface="Wingdings" pitchFamily="2" charset="2"/>
              <a:buNone/>
            </a:pPr>
            <a:r>
              <a:rPr lang="en-US" sz="1400" dirty="0"/>
              <a:t>       Stage 4: F</a:t>
            </a:r>
            <a:r>
              <a:rPr lang="en-IN" sz="1400" dirty="0" err="1"/>
              <a:t>orward</a:t>
            </a:r>
            <a:r>
              <a:rPr lang="en-IN" sz="1400" dirty="0"/>
              <a:t> auction on discounts for each lot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       Stage 5: O</a:t>
            </a:r>
            <a:r>
              <a:rPr lang="en-IN" sz="1400" dirty="0" err="1"/>
              <a:t>nline</a:t>
            </a:r>
            <a:r>
              <a:rPr lang="en-IN" sz="1400" dirty="0"/>
              <a:t> matching of highest discounts across each lot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48680"/>
            <a:ext cx="671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Outbound Transportation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7467600" y="152400"/>
            <a:ext cx="14478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44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Multi-attribute based reverse auction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340768"/>
            <a:ext cx="8458200" cy="41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Multi-attribute &amp; Template based reverse auctio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 is used when:-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 parameters are to be considered to compute the effective price. In this case, the effective price is calculated on-line and displayed to the bidding customer for him/her to decide to place the bid directly through the template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On-line </a:t>
            </a:r>
            <a:r>
              <a:rPr lang="en-US" dirty="0">
                <a:latin typeface="Arial" pitchFamily="34" charset="0"/>
                <a:cs typeface="Arial" pitchFamily="34" charset="0"/>
              </a:rPr>
              <a:t>auctions for cases where different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bidding customers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different applicable tax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structures, by creating bidding customer specific templates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Enables the provision of </a:t>
            </a:r>
            <a:r>
              <a:rPr lang="en-US" dirty="0">
                <a:latin typeface="Arial" pitchFamily="34" charset="0"/>
                <a:cs typeface="Arial" pitchFamily="34" charset="0"/>
              </a:rPr>
              <a:t>template wise break-up for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respective lowest </a:t>
            </a:r>
            <a:r>
              <a:rPr lang="en-US" dirty="0">
                <a:latin typeface="Arial" pitchFamily="34" charset="0"/>
                <a:cs typeface="Arial" pitchFamily="34" charset="0"/>
              </a:rPr>
              <a:t>bid of each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bidding customer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7732712" y="265584"/>
            <a:ext cx="1447800" cy="1219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890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J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957382"/>
            <a:ext cx="1512167" cy="7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" descr="10 years mj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67314"/>
            <a:ext cx="936104" cy="5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Vigilance Awareness Week 2012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Template based Bidding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335823" y="3990183"/>
            <a:ext cx="2209800" cy="304800"/>
          </a:xfrm>
          <a:prstGeom prst="ellipse">
            <a:avLst/>
          </a:prstGeom>
          <a:solidFill>
            <a:srgbClr val="FFFFFF">
              <a:alpha val="0"/>
            </a:srgbClr>
          </a:solidFill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7732712" y="265584"/>
            <a:ext cx="1447800" cy="1219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228600" y="1396008"/>
            <a:ext cx="1828800" cy="338554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14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Calibri" pitchFamily="34" charset="0"/>
              </a:rPr>
              <a:t>Event</a:t>
            </a:r>
            <a:r>
              <a:rPr lang="en-US" sz="1400" b="1" dirty="0">
                <a:latin typeface="Calibri" pitchFamily="34" charset="0"/>
              </a:rPr>
              <a:t> Details: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28600" y="1988145"/>
            <a:ext cx="1828800" cy="338554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1600" b="1" dirty="0">
                <a:latin typeface="Calibri" pitchFamily="34" charset="0"/>
              </a:rPr>
              <a:t>Strategy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Adopted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152400" y="5724545"/>
            <a:ext cx="1828800" cy="584775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1600" b="1" dirty="0">
                <a:latin typeface="Calibri" pitchFamily="34" charset="0"/>
              </a:rPr>
              <a:t>Outcome Highlights :</a:t>
            </a:r>
          </a:p>
        </p:txBody>
      </p:sp>
      <p:graphicFrame>
        <p:nvGraphicFramePr>
          <p:cNvPr id="1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17458"/>
              </p:ext>
            </p:extLst>
          </p:nvPr>
        </p:nvGraphicFramePr>
        <p:xfrm>
          <a:off x="2133600" y="1396008"/>
          <a:ext cx="6705600" cy="304800"/>
        </p:xfrm>
        <a:graphic>
          <a:graphicData uri="http://schemas.openxmlformats.org/drawingml/2006/table">
            <a:tbl>
              <a:tblPr/>
              <a:tblGrid>
                <a:gridCol w="3950568"/>
                <a:gridCol w="275503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Graphite Electrode for Induction furnace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 Date : 09.03.2011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057399" y="1915120"/>
            <a:ext cx="685800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sz="1400" dirty="0"/>
              <a:t>The objective was to finalize </a:t>
            </a:r>
            <a:r>
              <a:rPr lang="en-US" sz="1400" dirty="0" smtClean="0"/>
              <a:t>supplier for Graphite </a:t>
            </a:r>
            <a:r>
              <a:rPr lang="en-US" sz="1400" dirty="0"/>
              <a:t>E</a:t>
            </a:r>
            <a:r>
              <a:rPr lang="en-US" sz="1400" dirty="0" smtClean="0"/>
              <a:t>lectrodes (GE) on “</a:t>
            </a:r>
            <a:r>
              <a:rPr lang="en-US" sz="1400" b="1" dirty="0" smtClean="0"/>
              <a:t>Total Cost of Ownership (TCO)” basis.</a:t>
            </a:r>
            <a:endParaRPr lang="en-US" sz="1400" b="1" dirty="0"/>
          </a:p>
          <a:p>
            <a:pPr>
              <a:buFont typeface="Wingdings" pitchFamily="2" charset="2"/>
              <a:buAutoNum type="arabicPeriod"/>
            </a:pPr>
            <a:endParaRPr lang="en-US" sz="1400" dirty="0"/>
          </a:p>
          <a:p>
            <a:pPr>
              <a:buFont typeface="Wingdings" pitchFamily="2" charset="2"/>
              <a:buAutoNum type="arabicPeriod" startAt="2"/>
            </a:pPr>
            <a:r>
              <a:rPr lang="en-US" sz="1400" dirty="0" smtClean="0"/>
              <a:t>Nine </a:t>
            </a:r>
            <a:r>
              <a:rPr lang="en-US" sz="1400" dirty="0" smtClean="0"/>
              <a:t>Global manufacturers </a:t>
            </a:r>
            <a:r>
              <a:rPr lang="en-US" sz="1400" dirty="0"/>
              <a:t>were </a:t>
            </a:r>
            <a:r>
              <a:rPr lang="en-US" sz="1400" dirty="0" smtClean="0"/>
              <a:t>shortlisted. </a:t>
            </a:r>
            <a:endParaRPr lang="en-US" sz="1400" dirty="0"/>
          </a:p>
          <a:p>
            <a:pPr>
              <a:buFont typeface="Wingdings" pitchFamily="2" charset="2"/>
              <a:buAutoNum type="arabicPeriod" startAt="2"/>
            </a:pPr>
            <a:endParaRPr lang="en-US" sz="1400" dirty="0"/>
          </a:p>
          <a:p>
            <a:pPr>
              <a:buFont typeface="Wingdings" pitchFamily="2" charset="2"/>
              <a:buAutoNum type="arabicPeriod" startAt="2"/>
            </a:pPr>
            <a:r>
              <a:rPr lang="en-US" sz="1400" dirty="0" smtClean="0"/>
              <a:t>Three parameters (apart from price) identified towards evaluating TCO of GE: </a:t>
            </a:r>
            <a:endParaRPr lang="en-US" sz="1400" dirty="0"/>
          </a:p>
          <a:p>
            <a:pPr lvl="1"/>
            <a:r>
              <a:rPr lang="en-US" sz="1400" dirty="0"/>
              <a:t>	a) </a:t>
            </a:r>
            <a:r>
              <a:rPr lang="en-US" sz="1400" dirty="0" smtClean="0"/>
              <a:t>Yield (Consumption of GE per ton of steel produced)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b) </a:t>
            </a:r>
            <a:r>
              <a:rPr lang="en-US" sz="1400" dirty="0" smtClean="0"/>
              <a:t>Performance and responsiveness of vendors</a:t>
            </a:r>
            <a:r>
              <a:rPr lang="en-US" sz="1400" dirty="0"/>
              <a:t>	</a:t>
            </a:r>
            <a:endParaRPr lang="en-US" sz="1400" dirty="0" smtClean="0"/>
          </a:p>
          <a:p>
            <a:pPr lvl="1"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dirty="0" smtClean="0"/>
              <a:t>c) Commercial parameters</a:t>
            </a:r>
            <a:endParaRPr lang="en-US" sz="1400" dirty="0"/>
          </a:p>
          <a:p>
            <a:pPr lvl="1">
              <a:buFont typeface="Wingdings" pitchFamily="2" charset="2"/>
              <a:buNone/>
            </a:pPr>
            <a:endParaRPr lang="en-US" sz="1400" dirty="0"/>
          </a:p>
          <a:p>
            <a:pPr>
              <a:buFont typeface="Wingdings" pitchFamily="2" charset="2"/>
              <a:buAutoNum type="arabicPeriod" startAt="4"/>
            </a:pPr>
            <a:r>
              <a:rPr lang="en-US" sz="1400" dirty="0"/>
              <a:t>The buy strategy adopted comprised of 4 steps;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Step 1: </a:t>
            </a:r>
            <a:r>
              <a:rPr lang="en-US" sz="1400" dirty="0" smtClean="0"/>
              <a:t>End user survey conducted for scoring the </a:t>
            </a:r>
            <a:r>
              <a:rPr lang="en-US" sz="1400" dirty="0" smtClean="0"/>
              <a:t>vendors’ </a:t>
            </a:r>
            <a:r>
              <a:rPr lang="en-US" sz="1400" dirty="0" smtClean="0"/>
              <a:t>performance.</a:t>
            </a:r>
            <a:endParaRPr lang="en-US" sz="1400" dirty="0"/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Step 2</a:t>
            </a:r>
            <a:r>
              <a:rPr lang="en-US" sz="1400" dirty="0" smtClean="0"/>
              <a:t>: Loading factor was decided as a function of vendors’ score. </a:t>
            </a:r>
          </a:p>
          <a:p>
            <a:pPr lvl="1"/>
            <a:r>
              <a:rPr lang="en-US" sz="1400" dirty="0"/>
              <a:t>	Step 3: Loading </a:t>
            </a:r>
            <a:r>
              <a:rPr lang="en-US" sz="1400" dirty="0" smtClean="0"/>
              <a:t>factor was </a:t>
            </a:r>
            <a:r>
              <a:rPr lang="en-US" sz="1400" dirty="0"/>
              <a:t>decided based on commercial evaluation</a:t>
            </a:r>
            <a:r>
              <a:rPr lang="en-US" sz="1400" dirty="0" smtClean="0"/>
              <a:t>. </a:t>
            </a:r>
          </a:p>
          <a:p>
            <a:pPr lvl="1"/>
            <a:r>
              <a:rPr lang="en-US" sz="1400" dirty="0"/>
              <a:t>	</a:t>
            </a:r>
            <a:r>
              <a:rPr lang="en-US" sz="1400" dirty="0" smtClean="0"/>
              <a:t>Step </a:t>
            </a:r>
            <a:r>
              <a:rPr lang="en-US" sz="1400" dirty="0"/>
              <a:t>4: Vendors </a:t>
            </a:r>
            <a:r>
              <a:rPr lang="en-US" sz="1400" dirty="0" smtClean="0"/>
              <a:t>were asked </a:t>
            </a:r>
            <a:r>
              <a:rPr lang="en-US" sz="1400" dirty="0"/>
              <a:t>to quote guaranteed yield (linked to penalty) </a:t>
            </a:r>
            <a:endParaRPr lang="en-US" sz="1400" dirty="0" smtClean="0"/>
          </a:p>
          <a:p>
            <a:pPr lvl="1"/>
            <a:r>
              <a:rPr lang="en-US" sz="1400" dirty="0"/>
              <a:t> </a:t>
            </a:r>
            <a:r>
              <a:rPr lang="en-US" sz="1400" dirty="0" smtClean="0"/>
              <a:t>      Step 5: </a:t>
            </a:r>
            <a:r>
              <a:rPr lang="en-US" sz="1400" dirty="0"/>
              <a:t>e- bidding on TCO basis, </a:t>
            </a:r>
            <a:r>
              <a:rPr lang="en-US" sz="1400" dirty="0" err="1"/>
              <a:t>i.e</a:t>
            </a:r>
            <a:r>
              <a:rPr lang="en-US" sz="1400" dirty="0"/>
              <a:t>, TCO = </a:t>
            </a: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970856" y="5643245"/>
            <a:ext cx="670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400" dirty="0"/>
              <a:t>Identified cost reduction- $ 0.85 million per </a:t>
            </a:r>
            <a:r>
              <a:rPr lang="en-US" sz="1400" dirty="0" smtClean="0"/>
              <a:t>year (4.9%)</a:t>
            </a:r>
            <a:endParaRPr lang="en-US" sz="1400" dirty="0"/>
          </a:p>
          <a:p>
            <a:pPr>
              <a:buFontTx/>
              <a:buAutoNum type="arabicPeriod"/>
            </a:pPr>
            <a:endParaRPr lang="en-US" sz="1400" dirty="0" smtClean="0"/>
          </a:p>
          <a:p>
            <a:pPr>
              <a:buFontTx/>
              <a:buAutoNum type="arabicPeriod"/>
            </a:pPr>
            <a:r>
              <a:rPr lang="en-US" sz="1400" dirty="0" smtClean="0"/>
              <a:t>Guaranteed Yield.  </a:t>
            </a:r>
            <a:endParaRPr lang="en-US" sz="1400" dirty="0"/>
          </a:p>
          <a:p>
            <a:pPr>
              <a:buFontTx/>
              <a:buAutoNum type="arabicPeriod"/>
            </a:pPr>
            <a:endParaRPr lang="en-US" sz="1400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467600" y="0"/>
            <a:ext cx="1447800" cy="1219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548680"/>
            <a:ext cx="671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Graphite Electrode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00192" y="5085184"/>
                <a:ext cx="2782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𝑃𝑟𝑖𝑐𝑒</m:t>
                          </m:r>
                          <m:r>
                            <a:rPr lang="en-US" sz="1400" i="1">
                              <a:latin typeface="Cambria Math"/>
                            </a:rPr>
                            <m:t>, </m:t>
                          </m:r>
                          <m:r>
                            <a:rPr lang="en-US" sz="1400" i="1" smtClean="0">
                              <a:latin typeface="Cambria Math"/>
                            </a:rPr>
                            <m:t>𝐿𝑜𝑎𝑑𝑖𝑛𝑔</m:t>
                          </m:r>
                          <m:r>
                            <a:rPr lang="en-US" sz="14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i="1" smtClean="0">
                              <a:latin typeface="Cambria Math"/>
                            </a:rPr>
                            <m:t>𝑓𝑎𝑐𝑡𝑜𝑟𝑠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𝑌𝑖𝑒𝑙𝑑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085184"/>
                <a:ext cx="2782941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858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MJ experience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588" y="1607115"/>
            <a:ext cx="7236804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4,000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nos. of e-reverse auctions conducted during FY’14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ea typeface="Calibri"/>
                <a:cs typeface="Arial" pitchFamily="34" charset="0"/>
              </a:rPr>
              <a:t>Rs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8,000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crores of value of procurement through e-reverse auctions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Types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of e-reverse auction strategies used : 17 different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types</a:t>
            </a: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endParaRPr lang="en-US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Types </a:t>
            </a:r>
            <a:r>
              <a:rPr lang="en-US" b="1" dirty="0">
                <a:latin typeface="Arial" pitchFamily="34" charset="0"/>
                <a:ea typeface="Calibri"/>
                <a:cs typeface="Arial" pitchFamily="34" charset="0"/>
              </a:rPr>
              <a:t>of Buys: Goods, services, contracts, projects </a:t>
            </a:r>
            <a:r>
              <a:rPr lang="en-US" b="1" dirty="0" err="1">
                <a:latin typeface="Arial" pitchFamily="34" charset="0"/>
                <a:ea typeface="Calibri"/>
                <a:cs typeface="Arial" pitchFamily="34" charset="0"/>
              </a:rPr>
              <a:t>etc</a:t>
            </a:r>
            <a:endParaRPr lang="en-US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262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4499992" y="1340765"/>
            <a:ext cx="0" cy="496855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79329" y="1375293"/>
            <a:ext cx="3009095" cy="4934027"/>
            <a:chOff x="3507120" y="1700808"/>
            <a:chExt cx="1802039" cy="4272173"/>
          </a:xfrm>
        </p:grpSpPr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3507121" y="2249506"/>
              <a:ext cx="1802036" cy="3504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lIns="101882" tIns="50941" rIns="101882" bIns="50941" anchor="ctr">
              <a:flatTx/>
            </a:bodyPr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MRO/ Engineering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1" name="Rectangle 39"/>
            <p:cNvSpPr>
              <a:spLocks noChangeArrowheads="1"/>
            </p:cNvSpPr>
            <p:nvPr/>
          </p:nvSpPr>
          <p:spPr bwMode="auto">
            <a:xfrm>
              <a:off x="3557868" y="2741682"/>
              <a:ext cx="1751291" cy="6798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Mechanical </a:t>
              </a:r>
              <a:r>
                <a:rPr lang="en-US" sz="1500" dirty="0">
                  <a:latin typeface="Arial Narrow" pitchFamily="34" charset="0"/>
                </a:rPr>
                <a:t>c</a:t>
              </a:r>
              <a:r>
                <a:rPr lang="en-US" sz="1500" dirty="0" smtClean="0">
                  <a:latin typeface="Arial Narrow" pitchFamily="34" charset="0"/>
                </a:rPr>
                <a:t>onsumables: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Ex: pumps, motors, pipes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&amp; fittings, belts, jigs, safety </a:t>
              </a:r>
              <a:r>
                <a:rPr lang="en-US" sz="1500" dirty="0" err="1" smtClean="0">
                  <a:latin typeface="Arial Narrow" pitchFamily="34" charset="0"/>
                </a:rPr>
                <a:t>eqpmt</a:t>
              </a:r>
              <a:r>
                <a:rPr lang="en-US" sz="1500" dirty="0" smtClean="0">
                  <a:latin typeface="Arial Narrow" pitchFamily="34" charset="0"/>
                </a:rPr>
                <a:t>.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3557865" y="3571272"/>
              <a:ext cx="1751291" cy="7922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Electrical consumables: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Ex: Switchgears, panels, cables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Arial Narrow" pitchFamily="34" charset="0"/>
                </a:rPr>
                <a:t>l</a:t>
              </a:r>
              <a:r>
                <a:rPr lang="en-US" sz="1500" dirty="0" smtClean="0">
                  <a:latin typeface="Arial Narrow" pitchFamily="34" charset="0"/>
                </a:rPr>
                <a:t>amps &amp; </a:t>
              </a:r>
              <a:r>
                <a:rPr lang="en-US" sz="1500" dirty="0" err="1" smtClean="0">
                  <a:latin typeface="Arial Narrow" pitchFamily="34" charset="0"/>
                </a:rPr>
                <a:t>fittings,ACB,transformer</a:t>
              </a:r>
              <a:r>
                <a:rPr lang="en-US" sz="1500" dirty="0" smtClean="0">
                  <a:latin typeface="Arial Narrow" pitchFamily="34" charset="0"/>
                </a:rPr>
                <a:t> 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3557868" y="4502551"/>
              <a:ext cx="1751288" cy="6798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General consumables: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Ex: Chemicals, packaging,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stationery, packaging, lube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3557868" y="5293135"/>
              <a:ext cx="1751288" cy="679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Maintenance and OEM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Spares of machines &amp;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Capital goods</a:t>
              </a:r>
            </a:p>
          </p:txBody>
        </p:sp>
        <p:cxnSp>
          <p:nvCxnSpPr>
            <p:cNvPr id="3" name="Elbow Connector 2"/>
            <p:cNvCxnSpPr>
              <a:stCxn id="55" idx="1"/>
              <a:endCxn id="61" idx="1"/>
            </p:cNvCxnSpPr>
            <p:nvPr/>
          </p:nvCxnSpPr>
          <p:spPr>
            <a:xfrm rot="10800000" flipH="1" flipV="1">
              <a:off x="3507120" y="2424720"/>
              <a:ext cx="50748" cy="656884"/>
            </a:xfrm>
            <a:prstGeom prst="bentConnector3">
              <a:avLst>
                <a:gd name="adj1" fmla="val -33364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stCxn id="55" idx="1"/>
              <a:endCxn id="62" idx="1"/>
            </p:cNvCxnSpPr>
            <p:nvPr/>
          </p:nvCxnSpPr>
          <p:spPr>
            <a:xfrm rot="10800000" flipH="1" flipV="1">
              <a:off x="3507120" y="2424719"/>
              <a:ext cx="50745" cy="1542688"/>
            </a:xfrm>
            <a:prstGeom prst="bentConnector3">
              <a:avLst>
                <a:gd name="adj1" fmla="val -33365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55" idx="1"/>
              <a:endCxn id="64" idx="1"/>
            </p:cNvCxnSpPr>
            <p:nvPr/>
          </p:nvCxnSpPr>
          <p:spPr>
            <a:xfrm rot="10800000" flipH="1" flipV="1">
              <a:off x="3507121" y="2424719"/>
              <a:ext cx="50747" cy="2417754"/>
            </a:xfrm>
            <a:prstGeom prst="bentConnector3">
              <a:avLst>
                <a:gd name="adj1" fmla="val -33364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>
              <a:stCxn id="55" idx="1"/>
              <a:endCxn id="65" idx="1"/>
            </p:cNvCxnSpPr>
            <p:nvPr/>
          </p:nvCxnSpPr>
          <p:spPr>
            <a:xfrm rot="10800000" flipH="1" flipV="1">
              <a:off x="3507121" y="2424719"/>
              <a:ext cx="50747" cy="3208338"/>
            </a:xfrm>
            <a:prstGeom prst="bentConnector3">
              <a:avLst>
                <a:gd name="adj1" fmla="val -33364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121" y="1700808"/>
              <a:ext cx="1802038" cy="500735"/>
            </a:xfrm>
            <a:prstGeom prst="rect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466486" y="1450518"/>
            <a:ext cx="2730954" cy="4642778"/>
            <a:chOff x="683567" y="1628801"/>
            <a:chExt cx="2217147" cy="3926759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683569" y="2245386"/>
              <a:ext cx="2005484" cy="28254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lIns="101882" tIns="50941" rIns="101882" bIns="50941" anchor="ctr">
              <a:flatTx/>
            </a:bodyPr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Services Hire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20" name="Rectangle 39"/>
            <p:cNvSpPr>
              <a:spLocks noChangeArrowheads="1"/>
            </p:cNvSpPr>
            <p:nvPr/>
          </p:nvSpPr>
          <p:spPr bwMode="auto">
            <a:xfrm>
              <a:off x="800694" y="4875714"/>
              <a:ext cx="2100020" cy="679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In-plant, project site Mechanical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&amp; electrical maintenance services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800693" y="3257012"/>
              <a:ext cx="2100021" cy="506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Telecom, IT (S/W),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Mobile Service, Data </a:t>
              </a:r>
              <a:r>
                <a:rPr lang="en-US" sz="1500" dirty="0" err="1" smtClean="0">
                  <a:latin typeface="Arial Narrow" pitchFamily="34" charset="0"/>
                </a:rPr>
                <a:t>Centres</a:t>
              </a:r>
              <a:r>
                <a:rPr lang="en-US" sz="1500" dirty="0" smtClean="0">
                  <a:latin typeface="Arial Narrow" pitchFamily="34" charset="0"/>
                </a:rPr>
                <a:t>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consulting etc</a:t>
              </a:r>
              <a:r>
                <a:rPr lang="en-US" sz="1600" dirty="0" smtClean="0">
                  <a:latin typeface="Arial Narrow" pitchFamily="34" charset="0"/>
                </a:rPr>
                <a:t>.</a:t>
              </a:r>
            </a:p>
          </p:txBody>
        </p:sp>
        <p:sp>
          <p:nvSpPr>
            <p:cNvPr id="122" name="Rectangle 39"/>
            <p:cNvSpPr>
              <a:spLocks noChangeArrowheads="1"/>
            </p:cNvSpPr>
            <p:nvPr/>
          </p:nvSpPr>
          <p:spPr bwMode="auto">
            <a:xfrm>
              <a:off x="779496" y="3862425"/>
              <a:ext cx="2121218" cy="8778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Rate contracts – (Cleaning,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Arial Narrow" pitchFamily="34" charset="0"/>
                </a:rPr>
                <a:t>h</a:t>
              </a:r>
              <a:r>
                <a:rPr lang="en-US" sz="1500" dirty="0" smtClean="0">
                  <a:latin typeface="Arial Narrow" pitchFamily="34" charset="0"/>
                </a:rPr>
                <a:t>ousekeeping, civil jobs,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 electrical jobs, maintenance &amp;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Repair jobs </a:t>
              </a:r>
              <a:r>
                <a:rPr lang="en-US" sz="1500" dirty="0" err="1" smtClean="0">
                  <a:latin typeface="Arial Narrow" pitchFamily="34" charset="0"/>
                </a:rPr>
                <a:t>etc</a:t>
              </a:r>
              <a:r>
                <a:rPr lang="en-US" sz="1500" dirty="0" smtClean="0">
                  <a:latin typeface="Arial Narrow" pitchFamily="34" charset="0"/>
                </a:rPr>
                <a:t>)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123" name="Rectangle 39"/>
            <p:cNvSpPr>
              <a:spLocks noChangeArrowheads="1"/>
            </p:cNvSpPr>
            <p:nvPr/>
          </p:nvSpPr>
          <p:spPr bwMode="auto">
            <a:xfrm>
              <a:off x="800694" y="2645534"/>
              <a:ext cx="2100020" cy="5171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Logistics,  hiring of vehicle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(car, trucks, dumpers </a:t>
              </a:r>
              <a:r>
                <a:rPr lang="en-US" sz="1500" dirty="0" err="1" smtClean="0">
                  <a:latin typeface="Arial Narrow" pitchFamily="34" charset="0"/>
                </a:rPr>
                <a:t>etc</a:t>
              </a:r>
              <a:r>
                <a:rPr lang="en-US" sz="1500" dirty="0" smtClean="0">
                  <a:latin typeface="Arial Narrow" pitchFamily="34" charset="0"/>
                </a:rPr>
                <a:t>),freight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forwarding etc.</a:t>
              </a:r>
              <a:endParaRPr lang="en-US" sz="1500" dirty="0">
                <a:latin typeface="Arial Narrow" pitchFamily="34" charset="0"/>
              </a:endParaRPr>
            </a:p>
          </p:txBody>
        </p:sp>
        <p:cxnSp>
          <p:nvCxnSpPr>
            <p:cNvPr id="124" name="Elbow Connector 123"/>
            <p:cNvCxnSpPr>
              <a:stCxn id="119" idx="1"/>
              <a:endCxn id="120" idx="1"/>
            </p:cNvCxnSpPr>
            <p:nvPr/>
          </p:nvCxnSpPr>
          <p:spPr>
            <a:xfrm rot="10800000" flipH="1" flipV="1">
              <a:off x="683568" y="2386655"/>
              <a:ext cx="117125" cy="2828981"/>
            </a:xfrm>
            <a:prstGeom prst="bentConnector3">
              <a:avLst>
                <a:gd name="adj1" fmla="val -17609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9" idx="1"/>
              <a:endCxn id="121" idx="1"/>
            </p:cNvCxnSpPr>
            <p:nvPr/>
          </p:nvCxnSpPr>
          <p:spPr>
            <a:xfrm rot="10800000" flipH="1" flipV="1">
              <a:off x="683569" y="2386655"/>
              <a:ext cx="117124" cy="1123815"/>
            </a:xfrm>
            <a:prstGeom prst="bentConnector3">
              <a:avLst>
                <a:gd name="adj1" fmla="val -17609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9" idx="1"/>
              <a:endCxn id="122" idx="1"/>
            </p:cNvCxnSpPr>
            <p:nvPr/>
          </p:nvCxnSpPr>
          <p:spPr>
            <a:xfrm rot="10800000" flipH="1" flipV="1">
              <a:off x="683569" y="2386656"/>
              <a:ext cx="95927" cy="1914699"/>
            </a:xfrm>
            <a:prstGeom prst="bentConnector3">
              <a:avLst>
                <a:gd name="adj1" fmla="val -21500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19" idx="1"/>
              <a:endCxn id="123" idx="1"/>
            </p:cNvCxnSpPr>
            <p:nvPr/>
          </p:nvCxnSpPr>
          <p:spPr>
            <a:xfrm rot="10800000" flipH="1" flipV="1">
              <a:off x="683568" y="2386656"/>
              <a:ext cx="117125" cy="517472"/>
            </a:xfrm>
            <a:prstGeom prst="bentConnector3">
              <a:avLst>
                <a:gd name="adj1" fmla="val -17609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1628801"/>
              <a:ext cx="2005486" cy="500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MJ experience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36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14780" y="1940232"/>
            <a:ext cx="3090459" cy="4874719"/>
            <a:chOff x="1079346" y="1955992"/>
            <a:chExt cx="2039198" cy="1928135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1079346" y="1955992"/>
              <a:ext cx="2031851" cy="14127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lIns="101882" tIns="50941" rIns="101882" bIns="50941" anchor="ctr">
              <a:flatTx/>
            </a:bodyPr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Raw Material/Chemicals/ Minerals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1098367" y="3626040"/>
              <a:ext cx="2020177" cy="2580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squar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latin typeface="Arial Narrow" pitchFamily="34" charset="0"/>
                </a:rPr>
                <a:t>Aluminium</a:t>
              </a:r>
              <a:r>
                <a:rPr lang="en-US" sz="1500" dirty="0">
                  <a:latin typeface="Arial Narrow" pitchFamily="34" charset="0"/>
                </a:rPr>
                <a:t> (Powder, shots</a:t>
              </a:r>
              <a:r>
                <a:rPr lang="en-US" sz="1500" dirty="0" smtClean="0">
                  <a:latin typeface="Arial Narrow" pitchFamily="34" charset="0"/>
                </a:rPr>
                <a:t>, </a:t>
              </a:r>
              <a:r>
                <a:rPr lang="en-US" sz="1500" dirty="0">
                  <a:latin typeface="Arial Narrow" pitchFamily="34" charset="0"/>
                </a:rPr>
                <a:t>notch bar, </a:t>
              </a:r>
              <a:r>
                <a:rPr lang="en-US" sz="1500" dirty="0" smtClean="0">
                  <a:latin typeface="Arial Narrow" pitchFamily="34" charset="0"/>
                </a:rPr>
                <a:t>wires </a:t>
              </a:r>
              <a:r>
                <a:rPr lang="en-US" sz="1500" dirty="0" err="1" smtClean="0">
                  <a:latin typeface="Arial Narrow" pitchFamily="34" charset="0"/>
                </a:rPr>
                <a:t>etc</a:t>
              </a:r>
              <a:r>
                <a:rPr lang="en-US" sz="1500" dirty="0" smtClean="0">
                  <a:latin typeface="Arial Narrow" pitchFamily="34" charset="0"/>
                </a:rPr>
                <a:t>) </a:t>
              </a:r>
            </a:p>
          </p:txBody>
        </p:sp>
        <p:sp>
          <p:nvSpPr>
            <p:cNvPr id="123" name="Rectangle 39"/>
            <p:cNvSpPr>
              <a:spLocks noChangeArrowheads="1"/>
            </p:cNvSpPr>
            <p:nvPr/>
          </p:nvSpPr>
          <p:spPr bwMode="auto">
            <a:xfrm>
              <a:off x="1098368" y="2184135"/>
              <a:ext cx="1993203" cy="2752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squar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Arial Narrow" pitchFamily="34" charset="0"/>
                </a:rPr>
                <a:t>Fuel Ex-CPC, Lam Coke, Coal (thermal, steam</a:t>
              </a:r>
              <a:r>
                <a:rPr lang="en-US" sz="1500" dirty="0" smtClean="0">
                  <a:latin typeface="Arial Narrow" pitchFamily="34" charset="0"/>
                </a:rPr>
                <a:t>, </a:t>
              </a:r>
              <a:r>
                <a:rPr lang="en-US" sz="1500" dirty="0">
                  <a:latin typeface="Arial Narrow" pitchFamily="34" charset="0"/>
                </a:rPr>
                <a:t>ROM), semi burnt paddy husk</a:t>
              </a:r>
            </a:p>
          </p:txBody>
        </p:sp>
      </p:grp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1043608" y="3356992"/>
            <a:ext cx="302075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Arial Narrow" pitchFamily="34" charset="0"/>
              </a:rPr>
              <a:t>Chemicals (</a:t>
            </a:r>
            <a:r>
              <a:rPr lang="en-IN" sz="1500" dirty="0">
                <a:latin typeface="Arial Narrow" pitchFamily="34" charset="0"/>
              </a:rPr>
              <a:t>Sulphuric acid, </a:t>
            </a:r>
            <a:r>
              <a:rPr lang="en-IN" sz="1500" dirty="0" smtClean="0">
                <a:latin typeface="Arial Narrow" pitchFamily="34" charset="0"/>
              </a:rPr>
              <a:t>common </a:t>
            </a:r>
            <a:r>
              <a:rPr lang="en-IN" sz="1500" dirty="0">
                <a:latin typeface="Arial Narrow" pitchFamily="34" charset="0"/>
              </a:rPr>
              <a:t>salt, </a:t>
            </a:r>
            <a:r>
              <a:rPr lang="en-IN" sz="1500" dirty="0" err="1">
                <a:latin typeface="Arial Narrow" pitchFamily="34" charset="0"/>
              </a:rPr>
              <a:t>tarfelt</a:t>
            </a:r>
            <a:r>
              <a:rPr lang="en-IN" sz="1500" dirty="0" smtClean="0">
                <a:latin typeface="Arial Narrow" pitchFamily="34" charset="0"/>
              </a:rPr>
              <a:t>, </a:t>
            </a:r>
            <a:r>
              <a:rPr lang="en-IN" sz="1500" dirty="0" smtClean="0">
                <a:latin typeface="Arial Narrow" pitchFamily="34" charset="0"/>
              </a:rPr>
              <a:t>magnetite, quartzite</a:t>
            </a:r>
            <a:r>
              <a:rPr lang="en-IN" sz="1500" dirty="0">
                <a:latin typeface="Arial Narrow" pitchFamily="34" charset="0"/>
              </a:rPr>
              <a:t>, </a:t>
            </a:r>
            <a:r>
              <a:rPr lang="en-IN" sz="1500" dirty="0" err="1" smtClean="0">
                <a:latin typeface="Arial Narrow" pitchFamily="34" charset="0"/>
              </a:rPr>
              <a:t>flourspar</a:t>
            </a:r>
            <a:r>
              <a:rPr lang="en-IN" sz="1500" dirty="0" smtClean="0">
                <a:latin typeface="Arial Narrow" pitchFamily="34" charset="0"/>
              </a:rPr>
              <a:t>, lime</a:t>
            </a:r>
            <a:r>
              <a:rPr lang="en-IN" sz="1500" dirty="0">
                <a:latin typeface="Arial Narrow" pitchFamily="34" charset="0"/>
              </a:rPr>
              <a:t>)</a:t>
            </a:r>
            <a:endParaRPr lang="en-US" sz="1500" dirty="0">
              <a:latin typeface="Arial Narrow" pitchFamily="34" charset="0"/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043608" y="4326661"/>
            <a:ext cx="3020752" cy="716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500" dirty="0">
                <a:latin typeface="Arial Narrow" pitchFamily="34" charset="0"/>
              </a:rPr>
              <a:t>Natural graphite, sea </a:t>
            </a:r>
            <a:r>
              <a:rPr lang="en-IN" sz="1500" dirty="0" smtClean="0">
                <a:latin typeface="Arial Narrow" pitchFamily="34" charset="0"/>
              </a:rPr>
              <a:t>water magnesia, CS </a:t>
            </a:r>
            <a:r>
              <a:rPr lang="en-IN" sz="1500" dirty="0" smtClean="0">
                <a:latin typeface="Arial Narrow" pitchFamily="34" charset="0"/>
              </a:rPr>
              <a:t>lye </a:t>
            </a:r>
            <a:r>
              <a:rPr lang="en-IN" sz="1500" dirty="0" smtClean="0">
                <a:latin typeface="Arial Narrow" pitchFamily="34" charset="0"/>
              </a:rPr>
              <a:t>&amp; flakes, burnt lime, sand, </a:t>
            </a:r>
            <a:r>
              <a:rPr lang="en-IN" sz="1500" dirty="0" err="1">
                <a:latin typeface="Arial Narrow" pitchFamily="34" charset="0"/>
              </a:rPr>
              <a:t>calcined</a:t>
            </a:r>
            <a:r>
              <a:rPr lang="en-IN" sz="1500" dirty="0">
                <a:latin typeface="Arial Narrow" pitchFamily="34" charset="0"/>
              </a:rPr>
              <a:t> bauxite</a:t>
            </a:r>
            <a:endParaRPr lang="en-US" sz="1500" dirty="0">
              <a:latin typeface="Arial Narrow" pitchFamily="34" charset="0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1043608" y="5270822"/>
            <a:ext cx="3020752" cy="729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anchor="ctr"/>
          <a:lstStyle/>
          <a:p>
            <a:pPr>
              <a:defRPr/>
            </a:pPr>
            <a:r>
              <a:rPr lang="en-US" sz="1500" dirty="0">
                <a:latin typeface="Arial Narrow" pitchFamily="34" charset="0"/>
              </a:rPr>
              <a:t>Metal (Manganese, nickel, iron </a:t>
            </a:r>
            <a:r>
              <a:rPr lang="en-US" sz="1500" dirty="0" smtClean="0">
                <a:latin typeface="Arial Narrow" pitchFamily="34" charset="0"/>
              </a:rPr>
              <a:t>pyrite &amp; pallet), </a:t>
            </a:r>
            <a:r>
              <a:rPr lang="en-US" sz="1500" dirty="0" smtClean="0">
                <a:latin typeface="Arial Narrow" pitchFamily="34" charset="0"/>
              </a:rPr>
              <a:t>graphite </a:t>
            </a:r>
            <a:r>
              <a:rPr lang="en-US" sz="1500" dirty="0">
                <a:latin typeface="Arial Narrow" pitchFamily="34" charset="0"/>
              </a:rPr>
              <a:t>flakes</a:t>
            </a:r>
          </a:p>
        </p:txBody>
      </p:sp>
      <p:sp>
        <p:nvSpPr>
          <p:cNvPr id="30" name="AutoShape 2" descr="data:image/jpeg;base64,/9j/4AAQSkZJRgABAQAAAQABAAD/2wCEAAkGBxQTEhUUExQWFhUWGBwaGRgXGB4dGxwbGxwdIh0gHBwfICghHR0lGxsgITEhJSkrLi8uHB8zODMsNygtLi4BCgoKDg0OGhAQGywkICQ0LCw0LCw0LCwsNCwsLCwsLCwsLCwsLCwsLCwsLCwsLCwsLCwsLCwsLCwsLCwsLCwsLP/AABEIAKEBOAMBIgACEQEDEQH/xAAcAAACAgMBAQAAAAAAAAAAAAAEBQYHAAIDAQj/xABREAACAQIEAwUDBwcIBwYHAAABAhEDIQAEEjEFQVEGEyJhcTKBkQcUQqGx0fAjM1Jyk8HhQ0RUYnOS0uIVNFOCstPxNXSDs8LjFiQlY6LDxP/EABkBAAMBAQEAAAAAAAAAAAAAAAABAgMEBf/EACsRAAICAQMDAwQCAwEAAAAAAAABAhEhEjFBAwRRE2HwIjJxkUKBM1LRI//aAAwDAQACEQMRAD8AHyVZnoUyBpqpVWvUdmEPq8LNzDIFYeAXELtyL4jQDUq2XqErRpGkNZK6p1/kxBaYIggsbAEyJjAr16jjvMuqqWy4QKzSyUWJUEcgO7QksbwAZk4LyXCO/elUk1qaUJqXgO6BtKtbkRpO5gA3k44TrPTXNPL0HYgl6SgDo7yv5SpOmmhBKg7GLmQpwHlsqi0XcGiSr1aTVX8TAaAaa01iJ7zpJtM47cXqUe7q6lWvWyr09YVtCqkL+bAYyLEEHmCIjAfFszTUCki91RqGnVZwJbuiAdIEGwPiO3mIM4EDCM6rEU6RKoS2p2LaWZUQhIiSrhyWCwTcNtjerllrBKFJiKS66KMU1MzIfECWuSXYxtGkXmY6pl6S0mVKMOysgXTLAE6peWCglVtsFBME3x5nK9Z6S5amHVymlqwXSllBYIRuL6THMbc8IDXLBa1ch2LrTQAURUBXWDouBY38RItI9cLO2dU/Nwo0FnStrYKAxh2KgjkYAmBvPW5vDsr82VK4FzQPeNWJVUmQVHh8VQQ0xMARcnAfEMpTpUOIeyY2Y0wks7E+AkzG9xeIi2KW5L2IZwnOaKiQ47sBZY7a9UljzjUSJ3038sTHj1OnURtDalAVllrAqfEpiyiBERB0L1xX1WtopiIOs2EWtbpsPvxPOwyLVy9SnVIUp4TYz4hKGAPCBsSbb7Y2l5HB8ER4dVpkumtDNmJkBh+koIsQbX3kHEn4Vlko0t0MxdYYTewidzEGbSffG+IcGp5ZqiltNZSQFqAMBexXYz5kYnfZ/SuRpGboKRIgQACdRJ3+kb4U34H007yJKtZK1SjTcuop0y9Um0BJG20wIA6kc5xGu02Yqd+S4im0MiSQFUWCA8tPOOZnc4k+apTQzSjSjMQmpYutLU4A5EG5J3NsacD4p3qL3iLUKzCtIa4O1vEJi0jn1w1gUleCBtXcgnUfKCbX5X2xM/kerhMzVLGJpRJGxDDf78ceK00bMsSlOkjCQoWEHKLcy1zvE3iL9OzGVZKmYakutEQB4MlbxqgG62mZNjfrim7VGemnZawZ2pjQmpCQDV1FoJuRp3M+vPEQ41QNJzUSCpMOimbD02IAnztgvhXFtDAiPNTsR5+XnywV2hztE0xV8N4Cofa1D2rCbX9q1sZjEXDeKtSiqG7xIvufcDupkR1642q9pqApk1ge+37tbaido6Acy0D7MQF89XWtVKNAqEalgFSbcuo6i+BUpuK3etckyZE7/d+7FLpKxepgf18zUq1Q5ikKY8CC4BNtR/SMeVpGPQX1ahUnT4ZLR7gRFvvwWraqiqgBOx6MRe5Np5/DHOrmUpgioVQg84MEco3iT7rzjdJGLYw4Y9YAsxqMQtiRqCgm5U8vcDM+/AHbPioqCnTVtfdlizgyCxgWPOwHl0tj3h9M5xDSomS1nqsCtNV3i43NxAmZxr28yFLLZbL06Q9l31OfaY6Ry5Acr4T3GtiNU11MB139OeG6JNvsGEXBas1Y5kGPdf7BiYZPKE3jla34m+GIDfLnSIkS0WmY+7A7JvIJOwJ+vEkrZaUkQCIU9DPKADBjC18tBFjbbzPpywAKWy8gTaOXP4fjbHQ5TTHutHXBqZV2Hh5bsTt1jq3ng5MpNhGk+V7D47DAArbhzQGC+HYxuD6dDib9kuHasuDr0sHb6TCdtwAcR1qIIA1b7AyGBEj2dxeRiefJzSJosSfErb+4cvTHP3KuFG/bupWa5zLaFLNVUXAsKrb9dKyPhhe1MHauP2df/l4sKD1xsZ644/T+fGdev58RU2a7O06hk1nY9SuY/wAGO2X7GUXjvajOg5AVTf0ZcWfUE744vQB3vhqNc/P2LVfHz9EHTslkqfjp0AXUb1EdjIvIWAJ6YWcU4Sa7h6pckCFHc1QFA6KqwMWSetpxzqRfYzvbfA1Hl/P2CvhfP0VZmeyC1N3f9lW/eoxmJ5xDLKKbQumAYicZifUUcRL0N5Yl4bVqFEQZZtILSCdH5LW4iILXUQeUKsQDGF3aDO1AndLrFFiju9KAaneGGeN1UsCANgSJHLHZc2+ZosEJRLa6VNddR0LfTmJ1LAEGPFFhjPmHdUqknvDSrrSpoWUd5rCkI5BIAFQhgLHUsTBnGy3OYV8By4qnwnu6NJxXqVHiyAaQrQACxuQdvfAwxqd3WzCCj3lQZhQEqG4CIwDqoKgKAANRvbTO9++bo97NSqQalVNKZdUnUlRh3YckkawZY2MDpGCMulR8vVpjSa/iojT7AB06tJgABW0gi5OkzgvkDhWHeJXvL5istNloqZKgnVp8MalUQahs4UCcb1qqZdVaooarQQLSirrYi5YxsGSncyt5549qlSqO1WpVaUpJpnTrNm52OtC8teAsWJxx4dUV3XM1KY0MzpRpovtMUlmctZdpHO8Gy4EDBcyuYrCll9dNaQQVe8didQuzVLjUAZMCBdTyvhTxJqK5TMETXg0z4xpIbRDsacg2KsknqbE4knAsrUrGK/iXMQo8RZe6VCFBIEEnVFjyuLnANPMKabAur1e/ckKBpqUw8VCQwBJ0SoAuYtIJxSeRUVrS+bEqHp1aYMElXDKBsTBG09OU4d8DrfNswwVlYbMrIQ0EiGm8iTaDzHuErcH7w5d02NGnKrYyZ1iTsLkTBEmMHcHzTVSwVPFRSohpsx8VMqdB1RdlaF2Eyu2Oh5JjhjDtvwxs33VZEKOwCA6hpfykmQwudJufFEkEYk/Y9VOVQMp1LT0veII0g6lMGYO+9iIwv4BnlzOVXUqKjBtWu4YrpBExqJmDbbfAHCM7WypqSr91TdVIa5hwRCE3LDeOQgmRfGTuqNo0nq8hVWkDTfUCVZmHgWSoWk5PQE736e4mH52UKmm6qmoJ4jE6Z0mVBCypEEnb0OLJpVqVanU0MGLSYA8UtTqQCDBUgFd+RHLFTpUFFirDUjUxIMgEkESpFrbBovBxUCerglfCqPzqnD0/CNRGogsSvtBINmjr16HDv5OqFSjxCoSCquhVGVjpZZWF2klQedz9WIXlKz0CK1MsVJ8a3uVkd5AO4kbetgYwz4H2qNJqjsQdImkFBGt5gACLATJMRaegw6ZDarIy7QRRztdEIAWqSIFlmDpjlEx7sA9oOKaaOs3i3SZ2AH75wFkMjXqsXLGXMkkbk3O4J+AxIH7HtVoFWZ3EzYeyecWk8j0wWrM6ZFMnlZhvifPB2byZWmT7Wrw33HX6sPqfBnpBe8jQYQHbxcpB2JAJG8wccOIZeIvAAm8QL/wxSlkGsEGr5ypSUAAzsWkzFvgbROPKQ1VUessoCJUmSRzJ+2MM6tVWqQokAzPX7v8Apjrmaeo7en464bkSoli5DLIqAU40CI07R1GIh8q1MCnQ0xGtrD9Ue7BvYrvlUqQAhvTJcao6aZkjeJ88CfKkG7rLsR4GZyCNpAgi8GcCeQaZXeVrGm6uL6TMdeo94xYXzoPTU0jKMACY+IxXLHD/ALO8W0HQ3stA9CP3fwxoQS/JwBYDBJpAsbxOxwIgIuLjBakESbfj44ANs3URAsgs3JQIF/cBGAqmcqufCopkyCYHs8hPl5jBh57EbXx73fpGABfRRkOqfFO9iYw+4BxfMZdGFFNQZp8SFoNtiCBhZUo3tNtrYnvY/I6st+dZfG2zx05Yw7hNwwbdBpSyR+t21zo/k6f7Jv8AFgKr8oWdH0aI/wDCb/Hiwn4NP84qe58cW7Pz/Oav97+GOLTM7LiV0/ykZzpR/Zn/AB4Ff5Tc70o/s/vbFkP2XU/zmr8f8uBm7HId8xVPv/y4pKXKFaK2q/Kdnf0aX7P/ADYHf5UM90o/s/8ANixX7A0m9rMVJ9R/y8CP8meXO9Zz8P8ABiklzETb8leVvlLzrAgijH6n+bHuJy/yXZa/jJnqTb4Lj3Ff+X+ovr8hGSouiFEKN3rIO/dTFSfCUFyTpUEqDpDE8owt41xGktOklKTTSoHDoQNTIykeEmWsCmoxB8QHhEskJAo0w7s3eLWcE+IKTBbY6V1E2EnYzFsCrw2lRljqqJSR2Ro/JiqSFW0Mz6i4C7+wxjnhL3IZ1+e01zTslMaaFNwa7sW0kGxuYJB8AAuSwuMDZXMzmWoowpgCUq6fBocK9RyAZuQAs3t64L7MZRlpqtS5Z17wTKhGWRqsdKgqVO3ivOBzn6aNmCiq1NdNYBDYafAFfTOqHcMFkAQCJmxyIMVgxNGktRQoL7EN3aC4pAD2nfdjfkORwHQmmKVFggVtbMgJdtaoNSaiAA5V/KxJ8sMMvQNEU8w4hyqoSzRpNXWWdhq31kyByj1wCmU7nNGrTACLRgzB/LESCoLnxN4eWxHlAAJxwELlvH9JAFQECnpYQqiwAIUNpMm3w5cX4eKS6KP55y+piQuimhnSsmQxZh4tN5i0YYJljSannMw6SzCKRMg1WYg3MgaVtPIqBOFfaPLKcvWYMJcVGqson8ozaUV2izMdUgDkIiYxUd0ISLmQtdS4dNAFyCiwJkTYr4mBnY+mDOGZrvarUSoWupNWmANPec6iC0EtdxG7KItbCNKtdqdOhXYCoRFNDJqMrRZv0UIMw0k8otjbIVik1ER27lwQgPiRkI8VJtwARMEXv642oeo68Gza0Zor4Ufx6yTCFQZdWEfRgMAJMCBOHa8T+dszoZpUiFlyWYkkHWUF1LafcNI+iTiPijTzNSpUDeCqrGo9gabm+pkEQuoSdIg32xrwuiaLMgKhtALgXmzEKD6HVuJke8asUW1jgk1fJqpABju2WHRSCqsRNxMgHYGRviOtVo1gpzAKEak100XTubFZP6J22vthhkeIFaqmqHCxFwYK2I843PO/TAuUy1M0C1WKWs/k9Ss7VAGsUQEMIsJ9nnJ5JFSp7HbPZDu8sUotFM6CKquSapYeMNbwJIWFGwFyxxwThi93T0lzVIDOGvDKCJDAx/ukSDquQBgKsgyyKaLuGKjwQCHMzqKXgHrINrYYZeuaa061SlBMWDH2N5Kna1wsixjlhu6IwSLhGZFLeSWjnAAI/jiRfOjClWiDEA8yIv6DEQXiVCooanUWBuSdJ87HptbDHJ8QpGG71WVQC38TtucY7MrdHftE+vKZik2oxTLp7U6lurBuUHEKzC5w5cB1Z1IDagJJHmPasb4sbiOapPTCUWnvAASbAILkmSLEiL73jBOQzNNkC03Vnpyo0iBH0SJHU7X3F8bJmLKg4bTLEBQWYnYAkk/DEjHDe6E1UOrfQ4IEdSLFr+71xYmT7NUsutSsupGLeJdMS0CYEmVJ6WmbYcZ7h9HN5VUqaiUY/lAdienI+akbj34bQ0yrsspCgqFkHmLbeXl0xx+UTNCrl8tdWOpz4eXhUEbfVgviORXL1nyusEgKymOoO/QxNh6+WEnaimFpJBka2EEAN7Kybcpw47ilsQxxBxzqDBeYZcF8L4Maw1M2hOXU+nQed8amR24Bxw0/C916eR/diV5HO03FnBOFmS4JRWISTe7XP8PdgqpwNWFhB8rH3YAGoI2tPPp7oxvB36/diGZ/5xQutVmXzAMfHALdpq/6XvgYALBpEHc+ZxOux7k5e0+2wkj0x89Znjddrd60eUD7Biyvk6eu2SBXNaB3j2NMMeV9RqA/VjHr/aa9FXItUTff4+uNGJmL/iMQysMz/TW91JP+bgOoK4IPzt5H9VP+Zjjb+Z/4dij8+MsCT+OePKjGJg+mK6r5yqB+dckCPa/9wYXVsxmD/LEA/wBb/wBzE6x6C0iG87Y9RGnnincwa5/lqvuqR/8AswtzNKuf5ar+2/z4pNMlxZejK3Q4zHzxWylfnVc+tX/PjMaKMfJOfBa+bC92jPWIDgkoG8VbUV7pQQJVGINhsQRO5wtp1zVp18vOlEqd4q+EWkiF1WRQ8NPIWABIIZVnUV6mY1VJ7usjJIJMFgqoApIWRYgyJA5HC3htSjRp06sE0ad6QgGpUcuwYsdzCmSeU285WxLGFHJFqGmmJSppAIZjqAlbxu4UljytNuXTNotChUShRbxMyIwUElhBkKVPgUswXpBJk76Jm3YqUH5FatMh1ACJ3uoOD3jSbNpHMAxvjbLGhlqNWqlR2UFtNLXNwQGVWgnUpJmDH1YAOVJHZlFdJFJguiQyu9R0ZVhVAlBIM2Ai15xpl+HENVqVY/IE1TTURrcDw2OwWnBHKeVr9Oy2Y1io9TWAlSo5EmFWBM8zYEH13ucJuBUxXpVwQxZjrRZklQYNOSZLRUHtEqJBgnD8iHy1dTJRdqYrL44I190ILMbkKziSscpFtziP5ziCUA1MqXy4NPTK6QrqgcvIgM7O+qYIj3YMzFJRXPd6KRNNy2iBpCLpdJMy4fxWF53NjjbjFPK9yiqrulRNNNgSQB7JZzO8CB0BuLYawwIq/F1epTrNRCvQfWAp06QLhmYk6mkCSwJ3iNsBIwqaRTRmCgwC4VyR4iQ6qGJYjciSTgJuFPSaqupWRJSzEmW9hiFFuREjed8HPlmQRRouHIghmLaFkHxGI1HSIETBvFsdGCcvcDyucl1NOmUAqEEs5ZtRBJIa1iReB+7G+XyzV6oq05E3JNPToJ57kNbnI8+mN0ytdKlN3ChVYEgsNxy8XPHROLiiumppbSRpVfZLdTDeIxcAkLvtgvwKvIZkVKkkqxTbVVaEJXcqgnWZj2QfUc+mdWpVbWGGrSW1OQpKgfQvKmOfiJm0C2EuZ43LAsW8VoUC4nmWJK3kwsbnGPxMmqKdGgqsxChp1uSbC558pM/Vgoakid8AyNI0HqorVKtJGqGn7VSoBtY7NqEEi45dMRfK8UfMM+pFCtJ0kAnVsZmBMSNuuCOHcZ7jO01pOYy40CreKlY3qlr3VmGkdAix1xKONVMjXD1qham9WUqIiknvA3txyYRNxB85vF6XktrUsEWp8M1DwqI5RA+rywbl+z1JhD6YIvBE9Ou+FAbuwFc31tB5EKAJHQEi2DstnnUyCfL/AKY6DkCK3Z8qgFCs0j6LHwxP6QE/GfdgR+IZrJuhf2ROkxqX+97+cHDROPGfEqnzEzz5E3nHejxRDI7sFTuG2I687/EYVJhbRYnY7jZ4hTFYqE8AEDbUWKyCeVpj8F/xaAiosDxbeQED92K37H9sstl1eigbu11EsPaDTKqg2Ikm8jbDvh3behVenTVain+vBBJtEzOw6b+44m+CqIF8pdfTxBdIlu5Umdrs8W9MQ3tJnKjJT1aYDGIF4gbnnhz2mrd9xLMsCTFXu0A5hAFMHlsTPLCftNkmVUZzLEnbYCBYfHfnh1kb2EWTXvKiodib+m5+rE7pxpGwGwHKBtP2YiXZ6n+Wk8lO/mQP34mOTy/eEKoJJFh77n0tizMJotJ5bx5W6X5zh/w3grMAzsKY3UkEmJPL3zgXh3DEQA1SdQOw2mbASPTkfdiQ5XiJU7BV5FpJIFhGwPO+2ABVn+yaNcVgw5+H1BG/T92Kh41w/uK9Wi1zTYrPUbqfgRi7uLcXbTZR6keXOIxVva866/eEAFlExz02G/OIHuwARComLt+SLg9Crw9Wq0gzd5UElmFhHTFO5ikOWLg+SPjdCjkAtRyrd45gKx6dARyxl1q05NelerBNx2ZyZ/mye9m+/Hh7LZP+jJ/ef78bntJlgurvG0kxPdvvc7aZwLV7XZOPbe3/ANmr/hxy1H2Oj6vc6VOy2SH82p/F/L+tjmezWT/olL3lj1/reWBq3bDKgz3jx5UanUbjTjg/bfKAxrq/sKu9/wCphfhDyHHgGTA/1Sh/db/FjqOAZSw+aZf+5/HCX/43ynWrP9hU+0r9uOeb7d5Uc6xjl3RI39b4Sb8DHp4BlP6Llv2f8cZiPn5SMkNxX/Yn/FjMa5JBcvle6oO9RxrKpVgKo0mswW5Oxi4EDreMH5GqHWrUDQKamlTQGwMQywoGollDahaMe0+EB3zB1B2dm7sMSylggQmrFzDAwoI0gD0wDTzff06Qp10p01U1XFOlpPdsxSSxIAgn3xM2jGe4jM3n2zNNsrlD4AEHeONRfRGuQxJBBKSYvfHbh+XZaoqKAyACsWZmOlwjLVZRsQZFpgX6DBHBKtIUmrU10i6M3hGuoR4ZeBIJPIbkdMJxmzTmn3YY1FCU6TS3hercQCFEKsFRuRJ2OGI7cXq1K0UabWek7l7/AJQlCukLcmCAfFe87TO+V1pVYUl0KA1JE0qqkkJ4zJ9vvCT+qVx5w7JLktbMO8qqrU18SwCWIgm5XVtq84icC5PJNTZ6ZpsFpU6ZZjI1Gi+uFM7aTEjeFEYPwARS4PEamk5dZaq1oBbVV0oN3BDCWmwWZwBxGutQVKKqxoaqvjJILDShYDpBaRygTGGWf4bKkBmBq1g6sXCioNCE6wBCkrMDc6NiJwp7Td1li9GkoUBSW3JDqF8IPIkG8CDq5xhx3Ai9Xg9SkfyLMykFi06XMxAci+mwuptudpwPkuFmtSfTWCOhlklz4SBcGZNzpINwY5XD/I8UVQAQpB2U7edxMN6RzwXSolqTLlu7TVU1OugBjA27wCQIBIIEgzIxvbDSuCHcQ4RVogjRrZlbWSdTKo5ASeoJNzysJmPaGgwp0mL+l/34lmf4PWpVO8pO2tTqF7gyOdxBsZ2Oxjm7z2To5yoocLl80EBW35OrNtJO1OpIa2xm0zAeqiHCyM8SUPRpV1RdWmSsWsYb6xPvx1yXEUSh84dCtQ6qdONi1tTgWgKp+JHQ4YaYrfNKlColdm8IAN2bww1NySFMbq0ACYwyy3Blqa8o2kNTDpSgAxEqSpt7bDVMSZE3wNrkaTvBEeGKjloPhsE2EGDq9SLR64nnyfcMpVa799TSowpgMXubEARG0iBMz64rmtQdAwghSZ03BU7R6gWIxYHyL6nzVe0haE35kMAov6jnthtWTdKmWC3DqCOQtOmCQAQaSLyFiYkAkzBPXHDjXZbLVCFFIa4jWhgyZgWs173B2PTDT5qAQ7AtaYmd/PBbIVJYLJAknmTAAHrcjCi9xSWxS3HuHtla3dsZkakaIDLJH1ERjllchmKiFqSHSARqkKJ8iSJ+vFh/KXwnXl6bE/6sdZ1aZKNClepuAfOMQ/hdcuNBZtxcMRbnYT5fAdMOU6QlC2dsn2aFLLgExVkFtjO8rIkiPdeeUSPk1rJVGnVTMXN1Yg7AGemHFDiUyb3KgTBECYkHe3PyODjXplhqBDAASNJJ6kKYjrEi8+7D1c5NvTxghXabs/8AM3TNUIFKdDAHUEY8x0BNo5HC7tZmO8y1BvphmUwOgEc77zPniwe2GZrNlvm9KkrJU8LuzeyP1YN94OK147wOtllp98VIedIE6gP6xIHuvjaMk6MZRaTAOy4PetzJAA63YYsigVy4iR3pEMR9EGPCD1sfxGK54LmVo5hH9d9pjw+o1RiUZZixEmevL3+vnjYyHj5mGBA5HxG4XY29THwwXQq6jqJ+jyvcSdp6DbCmkYieZ90e7DvJULDwn3CR8N8AG+aW2/LFf9sVjQfMjfyxYlZbXvbmI+INx8MV129f82Oeo/UIwARdmJMDfFpfJrkqrZbStRlhnJAcgbjkMVpk8vtPPFy/JKQaR5QWHrYfdjDuFcV+TboOpP8AA0z3DGLeEkTFpby6bXnC7Mdmqp+leN9bYnYpW2xo9LyPwxy6Tp1Fa1exVY37z/8AJj8ccR2Brb96Af1m+7FntQ8px4lMxt9XXBpDUVg/YDMf7Yf3m+7HI/J9W51Vv5n7sWk6n9Bvh+PTHFA7SdMdNXXAFlXv8nFY/wAqn1/dj3FpJSbnE48xSERbLcQqVXqIxUUhQFSoqkhKSMsxqF6hJVh5SekY0yWVp0aVOqay1BUVAz1D4dBYSFWYgTcGYvaxx5lOG6WzQ/P1dNNtDE6TqIcze6ybbAXG845Z/Oqcs4WpSKhiCxCw6aJA0gHSuupKiJIE+eEScuICnWdAMwGpa6Y7kCzKs6YXkBYEncnyx7nyiJNOrqdmlWA0orHSAjsFJJADALaCW2vjXK1EOYPdoQFyuliFglf5Nkuo8Z0gdGjo2OxCh6KMgNYNTJDLqClizsxIkGxUHTAvvazEc+KVKR0hlYK1mpLZdSrNNWAhiDrJAjcMcMuJ1GFagaapNUM1QFSfEqiLTGrw6R54FyCIM1mGrPVNcSCgT26YBOpDFgZIgG0xzOB6PHarPDU9FanqqDUSFWmEJ3MaWYNcm1thhUM24myohFSoDrzCMjGHYHV4rWCxMbWHPaFfFMvWqrmsyE7lXHgcgyKYZQT/ALxRfEZNjAg4Z5Sg5enUUjRXy4psQPYV/aqFzaWjUZHPyOFNEO+TQflKnzikU1VLhHpliABvGoETIG0YpbiIh2iylSnUpvIINCm7CT7UsDAixLITtjThvFSsGm5QmDpJ5XFj0F/Kw6YkudoCplKC+JcxlqCSLywdCdJXqCDYg+ybGYxH8zl6YNMZjSHJcawSFEaY1aRaGOnoJ5xGN1kTTWRmvHWJhQQ8XIm3mCDaJ5yL+eFX+kTUD06ouCRJBXfzFpIAttbbBfBstlBmFRqq1NRNPQgqqwZoCsHICkhutjPPDTNdm/m9R6dZ28IXWQAA4KyniBGmAD4iCoOxBwYQ8sD4B2iqplXauWNNGFPLuNJdHYHUabsZhUJMXAMbSRgnh3Cjl6S16dRa2XpONFVAdShidaVUN6T6tNzbnOPeIAVaL00Ciki+JnKljULKwqd4CQbaacnaN8RjuqmXSrBq0xUCq+mQGFywYDYdCbQbWODcl3Gg/tgoFSQw01QXCgfTghr85Nx68zgjsDxnMZWo70dLqUgq3Mah8CTzx5TyQzOVamNJdRqTqWuRHLS4BH6xODOwHCmEPJiopgrBWdS8wdwNwY6YOBSTuyw+EdqXzKVaj5UrToLNZlIYiFLWUgF7CSFbb1w2yHa7IVYK11UWMOpXYWHSzGbYTcP40mWPc0iNCmIj259otyB8/TFV9quHNk889Oi4NBwKlK0gU6kwLjkQV92BexN+S3+1/GaPzPMsj03Do0+LcmyKAb7/AFT1xWOSPMGxWfTynrhXm2qtSDT4B7QA3jmfQHaeuDOF1VkKYNoA85t5YG7Q1hkm4dwtdA1Eknkn0QT1jxG/4jHSomidBUbSA3iFzuoM+cEfuxxzPG4IXoQJG5CzzEfcSBgB84XfTC6PaZRAt57XbbrEnGOm8s11UqGmSFbMOyhBpUA7Ea+hAa5tbVHLfnhT8qVF0ekjCAAIAIIHhE7EiZnbDih2hzCs7rWCTEhYEgeyCQJIA6npiI9rM1VcIatRnuYkR0GNOmlqIm3paIrU9PtxIeAZ8uCpu4G56dfvwjZZxzkowZbMpsd/+o8sdJzFj00na9h9Rvhjl8yQIM+ojf7et8Rbs/2gR4V4SoNpNjb6J5+m9ueJJSrQN/x+P3YAGlXOggXMXtMxAO55/ecVj23rg1UAMxJ+zE3zlYIk22/F/direMZvvK7MNth7v44AO1GptvixOxXBGr5QOK4TxsADM2i9jisadTF3fJNT/wDp4/tan2jHP3KuBv28qmLM52cq/wBLJ97/AH4U1+ztb+kMf7/34tSrl/L6sDtkh0HwxwJSWx3akyocz2dzH6bH3t9+PKPYHOVRKQw/Wj7Ti2nyK9Bjbs/mVFQ0+YVSel5gD3D7MaxnK6bIlVYKgqfJjxD/AGSn/fX78cW+THiP+wH7RPvx9Dxjy2OhSkYNpnzs3yZcR/o4/vr9+PcfQ2PcPXImkV9n++qVSUeUNStOgEBFSmFc8tRkAAi4LtywiThNCiFJqPU1USdAAKhjJpqYB1WANp8SCbEYZ0qeh1CUX1KzIKbP7VGo7AuZmdTLJmAoYHDPMZKmwQli5QqyBSdGg1UUUzG51liBc7jnjG6Ko5cVSnRoUXdWL1XWixCkOENPYCxU7HSbgxzGNzU1ZqpVpgh6LrRckmHMMBYAjwg2npfecLc3l6mbzDpXqDTRRmWnShSakk6RynTB1ddtjgzMhKORr09QUn2RTqQWJYeJmjmNzO02GEBpQSo798i1F7wvPeOAQqgIznYkHaJ5MQDjhnsr3R7nLqztUY/l6nhRZAOmSZIWVvebyCcdPnSAUtSxVWhT7svqYjUSCemomF8gTfkOGapoKlGnXmpXU1G0IZWGZtMCdyWjlZT0GDkAutnqIoirWr62p+J0p21AuUKhTHO5AHKNjhHxTN00rsgJqUWUuXJj2/F4PDACkAD192GWbzCpRD6VC00WlUpKpfU5i2uYgVDvvIwq43mScoO7Rmb5mhqsdAUdT72lYsbeeKggbFNbiRB7k1vFEU3sWKtsJsoIssSDIOGGSqFPZ/KBPCxQeJYj26eosF5zdbTiILl0h1esugNKlmEkGRMTNxBta/XB2YJC027xBVSNDhwKmmDILBiSBaCQYuMbtCUmTenn8vVAWolN1PsuQFK9CtRRombyCvLBHbrjKChQrVNUse5rABfHTUMVewI9q4vbvD0xAcxU70mqxcMQAxpgIzEg3Onw1NvIn1x6vF6lAT84nVIhkIJHPUIAaCNjOJUS3Ma5R1FHMikG7tqaVKZqoiBhLSfCQCPDdrEXwsbi2jcLTmQabeL10MDb3gSI8TY24dxZq1WpSZUUPTqCUUqGJHTaTGBMgwNNKde4MimSo1Qb7yAVBJA1HdjG2KSIcrqjvkiaNdKtF9VJxoIWzIG3IBudJOoHffEs4RxFi9WmVhh9NN7EBg8WYrNn5iAZicV9ms4KQA0ErJIVgBpnlA2E30wMSvgFVXcVVdampYIggoxIge6CdzuemBom8NIkq1nazFr87CwPKPMHHmf4UM6FSdL0A2h95psfErTvpOlhsRJwRRz5OyypIB0815RvDSN2OJTl6Gl1dVEHcm3hYEEeRjr64V0TRB/k67PHMS2YpzSVmVabqChYGCxH0zYgGIFueJe3BeGrSbJvTFJkYugZSH1NcPTYTOwEA7ACMZ2V4iQ9YAGpU1kIi8wLkk8hDAk/vgYE7S8b1OTVpotRbUxoOsA9WJ9nnEb7HrqsRsirlRHa/Y7Nml3idy4HRz8TqX6uuPeAdhSo15rU7N9GlUVBOygMTcbRtztiQUOIuMrC1dMGLrEg9BG+PAFaDUOskx4jPIWI9+5+7HM5+DoUPILxPsbQ0+B6mXa3jqEMptEMPoieYbED7Y9n8xlgjVwpV50VEbUjCBcc/iMTfM52rltTUfHSn2GJOkf1b2HOItiIduc6TTouYVSzHQJgEgbSLeGPLF9J5I6kaRC2F8avTNidjjf5yhMTHrj1hbfHSc4FVp4ZcN4/VpiD+UXo249D984ErQMdOHZJqjHT7I3bkPvPlgA78Q47Vrju0XSDyXxMfqFvdjfI9k6rxrZafl7R+q3LriS8K4dTpCFG/tHmT7+WHK0hMGLcovY3+2Y3wARlOxMCe9J6Qn8cTjslljl8t3feNZ2NljeN9748pp4fIbSDET8fhgvhtanrFMmCzAhQrR4jyaCN53Nh5Yw7htQwb9urmbZnM1ZlarjyBb7/AKsLKtXMTavUv/WbE3PCssQfGx6wQTPMWFscG4Tl+lX6uWOPJ14K+4jVzKNpauwO0d4RPuBE+uFvz3M0nLUq7huR9owdtwZMHfFqVeG0GJP5T3R9+OJ4JQPNx8MO8iorKp2t4mv86f3on+DHFu3HEx/OSfWmn+HFlVuy9BrsXPqFwHV7JZXo59FX95H240U/JLhZXzfKFxQfyy/sk+7GYnbdjctzVh66P3TjMP1V4F6TNuGUHqmtmHUaau9NhE69Im4mIBE/VywL2hd2c0VqflKK98zmRS8Ms4YIpJIIW1/K8YJztcZeqjq5da9IU6dQsCquxZgzjmRNogADAnCaOgVzVLd84FNiTK946uWCxNtKjxSZPriCQk0qNRqdZQ4qONNJnJElBBK0hsgE+I7aRAxyoslPVWqqpqUEVGAQxrVWCd0hAJVp9omCQ2wGO/DsoF7msAyrSosaYcfpQAY8TMbHoAIMXxtn6qZd6jl2bM16Q00730yRJvpTUQN9geuD2A55/LuStUJUd6IpHxgIjISHKlbSwAsfox7sBZniNU1KJSpTSvW7xmaNY7skhVkJqOkQABPW1sa8cqfOM4EdmK0kQCkhhAxCltTm0XAJi1gMds7nWQM+iKoX8iqlQUpksjaUAiQVkOZlekYdCObUFyVMeKs6GsdQgBgiKWkKT9KoCJMcuhxpnX7vImlUpmmzZZqlSG1VEWRpBBW3IXM4Y5Os3dV80wCBwNLEatIRRe5Hg7yYAudQJwkztfvuHGtWFQBaaUiVOk1GmWMtPeSYATYEtzFmtwexXOf4eVplzfVBkezE7z7x6TiW0sovzWme68ZpKTFjPKeha14O8+WFfEKSqwo1UbQsBmDQVafECt0MWMel7YITjKAqneO6jcsv6VxyknVEyBzve27yTGos45TjVJUHeArWDhZuR3TgEEiYHdusxc+M+eO54kuaL98CoCMUapDE1J2D6ba7XPMbmRhXxTtJUqApTVUpgiAtNQZFpsLGOsm5vhfQzbLUKvLCosNqMyD78VROrNB3B6LnMIxBDB9jsAJER5TGOvGai1ESG7vxPTcb6Y0wpG5ggtMbee7bIZTvCtQlqagBalhqibEfYZ5Ab8yu0eUyfd91SpDvmqeI6jCsTILuZGptgAABJmxEq8lafpEGd4UmYhkqjXpUsWJI9kSzEAsIIMmNgCNjhx8l3BWzHzimrqrqJ8V1MECNQ29qzCf34j3DhUpVdImQ2llb2lI2BHQkRb6rHE9+RFlWvmEg7FQbbFlgHlNt/PCm6iyUraGFalWyzBa6NTmd1F/QqYZTfa99sN8lxHVRcqV8KPtFjpJMhvZ8o+rHX5S+OvUpDJUCDUdJc818JgTy/SJ3AA64qiqvEKIBqQ1IDxssHUs3DECdrTHvwkkxNtG3HM73dTLkMwqJqqNUBMq9QgqBtGmmizE7+uD8tnHJaoXLO9yxMlp5k88AHO5ZlLlwxJ2ZT7R5dMMMnk6Wg6S4JuLgobctit+YJHlhzVhF0MMvxI0zM323kgf1SfPlh/QzWsBlYkDbmQCeYN/xbEKzDd2yh4XUJEkXjfBdHNlSGBg8ovb34xcTaMiZ1eayJmB5z5czfFd9u6zq/dFRFMjYQQSiyDfYYlVPtBS1q1RirLYqBANhe1t9/TEe4zxo5rI03b2vndf00sqkR6YrpJ6iOq1pIDXg3GNFaOeCc9TgzjbhuR1sJ9n7cdZzHThuQNVrzp+2On34mHDaAp7RAAEev24FytCIj0EDkD+Phhhl6Z1GbCw/H24AC6G8He/rg7JZrSZn16YXpS3uBB+PIY3W55xEecjABIqTqacm4uu0n1Foj64x7lDDIxIA1hj6apP1YT0KxA0mD05b+/zwdRZgsD1sB8ccvd/Z/Z09r95PdVO51rEz7S88aNUoj+Vpj/fTFaZtm5k4CzlVe7UoCXmGEHbr0xyKd8HU41yWoc1Q51qX7RPvx4c5QETXpCdpqJ9WKXrVT+gfhgepmmjSVPla4vP78X+ER/ZdJ4hlf6TQ/ap9+NP9LZT+l0f2q/finMnwatWXVSolhJBgC3rgil2WzXiBoOJFrdD5YLQ6Zaj8Zyd//m8v+1SP+LGYqun2Trz46LR5Dn+Jx5guA6kTrilD561JAfyNNVCgEBfGs03MCxKyCsyMd6+WShQFOvUKq50PosSFPtILmJAkzzboI8rZoTXCpeg1KmgqEKiiCxOgR4gLjyA2jCzOZ+mX1NTpugqlO78TFZSQdVpUMI6QT0xWTEZcQ4gGzBRXAWoAjkEnRqUhe7iQxCtcbeGeUYC4xllJorWqFFpv3FMq2ogNDFqrGIIQid7nyOO+azDUcwgp09YdKlRUFpcaVIIJhEYyRv4doxw+atWqirm/zYGs0ikCkzMoNM3km4sYsCTGGhHevnSi0VpqpzC1qmssDoNNVl2cX1KQEaeRCgXEYzhHDDRq067t31WotWowMLoVg0kXNgTpnkGtzx782758yQrKhC0k20HQ8AIBpAEACzGZEz7IzieaQ1K1K694KQB1DV3R1A01AIA0uAOVmM9cL2AXcQJenTovWJqtmalUACRS3KLc2WDq57z5Y344xqZfJliSz1WqtPsqSdZ0qCYWSALnc9ca5LhlOi1fQS9em8DWPBT1094JAe5hjIAk7iDjrx/MsBm2KakFOnUUzYKG2XxEEA2EATM3tiluhEM4rS1GAR+VqHnNhMkkbkm1uuF3FqHd1EJsroCCBsRv7tsHdn8ya9StUIAWn3ZFMROkMZCjmTz8yMNu0fD/AJw1NE9te8kx9Fl1I2+0ytosZi2N9nQNao2iHFShLESp21TfeYgiT64k/BKJqoNFJlBgXVUHqGUh49SQdsR/P0dHd0lUyVBjqbCPjv5RiXcJzIoUURtXeOoC94bFpgkN/s1hoBE2Ik2OHLYmCyNs9naeSCOtIGFhlVtMAEA3IJuedzINxGK14lRHeO1N2ZGIa5JYFpMORuwa2rYyDzxLu1OUIywVmDVapAJ6BZY/bt5m0zhLwzLDuijOb2IA5EkAgkXGpZB6jnGFHGRzTboD7N1Q9YBnJdtvMKpiW3BHoZ8t8OMrwypqq92WQhyw0kqwDQRPlfz59MI+zFCM3QJdQe8ClfpCTHsmJicT/KZZlzVVWBsqSRcEwswegLWHU4c8CgriecLyBu1TU9RoBLG9upw7zeaVVWSAwkFEiAvQMTBJv6bY5uPCCs6R6dRtbzGAc0CVADEm5I2I948sZp2N4B8xRyXeGqlIFgBIghPWwHj5bQbnGmapd7LKFT9EECABsI35dbE4EzUAgA+BSCTvJ3kfEiTvOOlfPkAkkXB3At5COVgL40RmyIBjmMydVtJ0gHkB/GcSZ3yyUwCxDjmhBG1rG2/TA9Dsw+Zqd6rd1TNmJA1EiNp6jn5YkfC/k/okDvNbpN3YlZjcSLD3csKU4ocYyZCatahM6iw/rD47HA+aqp83TQfD3r29wxY2e+TnIVB+SNVP63e+72XVtQnzBtiA9ruDLkwtFXLjUXDEQdLKNx6rv5jBBpvApJ0Iq66oHX7BhxwymBsNlMYR06kn3YkXDrEA3sZjp/1xuZBy1NWm9he3ntN+tsMEJ/W9PeT+PTC3KMVYRJBNvONxceeCajEMYAg8uk7j8eWAAhqkgAbzvzAvOCMtVEgHxTYHb0IwD84iYHkRjgKpnnfAA8rU1aYN+YJ8+TffiR8E4Yz09fOSPhGIbQzdob4+73WxLez7kUi5YkMxAE2BAEkc7zz6Y5+5rRk37e9eDtmuCP8ApkegGFtXgbgk62PqB92HVSsT1+JwJUq/iccH0eDv+oR1uFEfSwvrZAjnh9WzPl9eAs1miBMqLxf+GGnEVSC+yJZDYgDUZGqAQQLxvMjEuVyYuT78VzTz1RSHVQTyIDbT8CJx3fthmV2pUvg/34IxaYNk6zmZ0Ann54zFb1+2uZP8lR+D/wCLGYpwkxKUeSSVVy7Cl3r1e57xUqE+HvGOrQ0t4mUb+H2Q3K+N8nnzVqM5AS9Vp1bhdKiVO/haFA6e/HTOZfv6rnMMD3upEpBT4AvstP0DPMkTA8saV86U7zwMgoSzVBAGhZLKoUXN1gCCQBO2NDnPcswzHf01ctSZABVcyASwGkQoEwDIuRtywLme7zFN6VB2XTUDtVAvWhfERMi2lgIsNIxrT4g7LmKlRlpE0qiimSBTXXpLFVWdR0kmdyQBvJGnAcq+ujlgdKvT1o11dk1MWTTHhUkLqvPQnk6EH5rMd53gbve6UqabBgDU7pteo2FgJ29ok9AAFw7Niu1ZyXp01o1D7Pi0EeIyTzJIBENsLAEYIy2YKrK6D4mNILTtT0qwKqSBA8EgnlIg6seUMoUWmpqgCkDUqMw1FkchyumIM1SyhrmVwgF9fOd+/dUqZVCzLrZe8d0UJqLEgnWSDDSAFI3vjftca1RK9OmlnpgTKyaYcEgSfEwdisWtHu34/wAQDZhly9Ko1Ux3xYMWsCpUpEBdJM2G4ja7TLqUWnXqLTUQU7ppErI0Uw30GsNTGSSSCeeKWGmLfBVXDaxyeY1MrAEFSGSCLgiBJk23BtODavFs0iUagTwwpVmIusMIJsIKsRF+RwR2m4wuZq94lISikClLHSLQ0i77aTt7wcHcXSoeFUwacl+6KlYkhhJJQXAGwIt6bY6GSlukwjLZVKuWlYFRR4gPbhoHSwg7je4xEuILUDOK7Fxp0zPIeyR0ibj1war1suVqKNIVYEXDIYIRo3iLiZEg9I0zHFg7VHKSrsPaJLU7XjxQVmdxgWByaYj/ANJ1NFOmW1Kh1Ae48+kE/E4b0M2wWEi4MajBAaPZbaeUE88JagPeGVuCVA2/HI42yoTZnIuDABPwO18U0ZJtEgLVaWcopTrPTSs9MtoaCC7jUGI3uZgzE4mHaV69HOu4ZwjqpVGfUhMDVCTsCYmLdZ2hPEOLioyQoQo4ZbTFlgzYbjp7sHcMzj1Hq1aramYgA9BcwBPI+u+J9zS1lImlDNax4AAKgeAJOkxABmYAPO/I4H4hW0DQ2kNA1BehsF1ci5j3SemFeWqtl27wNpABMAghugjnJgYQ1eJtVzKoWLGWqVTvL6THnCg7fdia5Jssnsv2Zyhohqgao+rxMKp9rnKg6dN1gaZF98SClw2jTpkJlqRAMHWgcvEgliZPpNsLOyOaphaoLBdLrcn2oQ3UnyMR5eeDqdRHd6hLMCRGpAwAFh8PXGLbNUkdabUiQTTpqTN9Mz7pIi87em2OXfF6g5qLBROmBv4bKNuXXngirVVboGIiCSIJ3je+03tbAvcKyG40jxCW5HefhhZHg5Z6s0RKqJNhF42APTyxU3ynIVzDA80puBaRIiDHpPvxatLLgMxPiZSIuIUnmNwLEHb68VN24pas/UVWDgGZHOAPIXHpjfpbmPU2IlQkETzw5ylU3Em+OOZyguDv/wBMcFYodLdd8dBiOqdU6gpNvv6YKeuFjwkEm8/9TGE4rT1mxx4cweeABq9aYvvjxXv5XwClWSABJPIfuGGVPhFZrgARe7XHrE4ANqVQDl+PPqcWX2GSg+UHeM8h2suw2+7FZjhtQ7OhvtJ+7E77IZgU8sEqEKRUJ6nlERjDuGlDJt0E3PBL2yeU5s3xP7jjmeF5Q82/vH78KzxNDfvCQP0QR9Xu/jjccQQidTkxz/Axxa4+EdmmXlhr8Iye5m/9Zv8AFgc8HyXRvi5/fgVc8h/SN+o++carxNJPt7/Rj78C6i8IeiXlhDcJy+mF1gDlpJP1mcL37O0W/wBoJ6qPvwT/AKVWSPF/eM/bb445f6YXpz/SG/388HqINDBH7JUetSP1V+ycZgyrxbmACPNx92Mw/VFoF2f/ANezH9n92GGb9tP7LNf+acZjMWt0YvYRcM/1Wj/31f8AjbDzO/8Aa9L+xqf8Qx7jMN8/2SgE/wCpVf7YfamOFT2U/wC7/wD9TYzGYS5Gzvwj87xL9Wp/xnAfaX85S/70/wBiYzGYpfchcA3Yj/W89+on/qwd25/7Nyfqv/lYzGYv+Rp/D9kQ4l+by3on2rhHw/8AO/8AhN9mPcZjZGEtziPaX+x/dhW2x9T9uPcZhxIluHD2qX6q4LpbP+uPsxmMwAg7hf5wev7jgLs5/rL/AKlT7cZjMLhlcls8C/OVf1//AEjD1PZH9p/6sZjMcb+86F9pnGPzT+uPeB+z7/349xmLRD2I+358/wBqf3Yrfj3/AGjmv13/AOIY9xmN+nuZT2Fz7fjqML83scZjMbmJ5l9h6Y7tuvvxmMwAOOyn54/qH7RiT8L/ADvuP2jGYzAAu/Q9RiR5D2T+sf3YzGY5+6/xnR2v3nfr+OZx59FvxzGMxmPPex6ArzfP1+7AVbb44zGYvghiPO/vwqzWMxmLhuZyExxmMxmO8wZ/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0" y="1340770"/>
            <a:ext cx="3079324" cy="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lbow Connector 8"/>
          <p:cNvCxnSpPr>
            <a:stCxn id="119" idx="1"/>
            <a:endCxn id="53" idx="1"/>
          </p:cNvCxnSpPr>
          <p:nvPr/>
        </p:nvCxnSpPr>
        <p:spPr>
          <a:xfrm rot="10800000" flipH="1" flipV="1">
            <a:off x="1014780" y="2118812"/>
            <a:ext cx="28828" cy="1634224"/>
          </a:xfrm>
          <a:prstGeom prst="bentConnector3">
            <a:avLst>
              <a:gd name="adj1" fmla="val -8775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-389996" y="3363547"/>
            <a:ext cx="2507170" cy="2160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73" idx="1"/>
          </p:cNvCxnSpPr>
          <p:nvPr/>
        </p:nvCxnSpPr>
        <p:spPr>
          <a:xfrm rot="16200000" flipH="1">
            <a:off x="-856979" y="3735123"/>
            <a:ext cx="3513142" cy="2880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64088" y="1283940"/>
            <a:ext cx="2520280" cy="5025380"/>
            <a:chOff x="6337513" y="1671885"/>
            <a:chExt cx="2050911" cy="436061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349116" y="2213727"/>
              <a:ext cx="2016224" cy="3686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lIns="101882" tIns="50941" rIns="101882" bIns="50941" anchor="ctr">
              <a:flatTx/>
            </a:bodyPr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Capital Buy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6373510" y="2713680"/>
              <a:ext cx="2014914" cy="7073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Capital equipment: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Ex: Lifts, cranes, Machinery,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vehicles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6373509" y="3565660"/>
              <a:ext cx="1991830" cy="669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Project materials: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Ex: steel, cement, cables,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Transmission Equipment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6373510" y="4454892"/>
              <a:ext cx="1991829" cy="717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Project contracts: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EPC contracts, Turn Key,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Non Turn Key </a:t>
              </a:r>
              <a:r>
                <a:rPr lang="en-US" sz="1500" dirty="0" err="1" smtClean="0">
                  <a:latin typeface="Arial Narrow" pitchFamily="34" charset="0"/>
                </a:rPr>
                <a:t>etc</a:t>
              </a:r>
              <a:endParaRPr lang="en-US" sz="1500" dirty="0">
                <a:latin typeface="Arial Narrow" pitchFamily="34" charset="0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6337513" y="5350887"/>
              <a:ext cx="2027826" cy="6816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Office equipments: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Furniture, Paper,  A/C,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smtClean="0">
                  <a:latin typeface="Arial Narrow" pitchFamily="34" charset="0"/>
                </a:rPr>
                <a:t>Computers, Anti-virus etc</a:t>
              </a:r>
              <a:endParaRPr lang="en-US" sz="1500" dirty="0">
                <a:latin typeface="Arial Narrow" pitchFamily="34" charset="0"/>
              </a:endParaRPr>
            </a:p>
          </p:txBody>
        </p:sp>
        <p:cxnSp>
          <p:nvCxnSpPr>
            <p:cNvPr id="27" name="Elbow Connector 26"/>
            <p:cNvCxnSpPr>
              <a:stCxn id="22" idx="1"/>
              <a:endCxn id="23" idx="1"/>
            </p:cNvCxnSpPr>
            <p:nvPr/>
          </p:nvCxnSpPr>
          <p:spPr>
            <a:xfrm rot="10800000" flipH="1" flipV="1">
              <a:off x="6349115" y="2398058"/>
              <a:ext cx="24394" cy="669273"/>
            </a:xfrm>
            <a:prstGeom prst="bentConnector3">
              <a:avLst>
                <a:gd name="adj1" fmla="val -87562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2" idx="1"/>
              <a:endCxn id="24" idx="1"/>
            </p:cNvCxnSpPr>
            <p:nvPr/>
          </p:nvCxnSpPr>
          <p:spPr>
            <a:xfrm rot="10800000" flipH="1" flipV="1">
              <a:off x="6349116" y="2398059"/>
              <a:ext cx="24393" cy="1502520"/>
            </a:xfrm>
            <a:prstGeom prst="bentConnector3">
              <a:avLst>
                <a:gd name="adj1" fmla="val -87566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2" idx="1"/>
              <a:endCxn id="25" idx="1"/>
            </p:cNvCxnSpPr>
            <p:nvPr/>
          </p:nvCxnSpPr>
          <p:spPr>
            <a:xfrm rot="10800000" flipH="1" flipV="1">
              <a:off x="6349115" y="2398059"/>
              <a:ext cx="24394" cy="2415663"/>
            </a:xfrm>
            <a:prstGeom prst="bentConnector3">
              <a:avLst>
                <a:gd name="adj1" fmla="val -87562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2" idx="1"/>
              <a:endCxn id="26" idx="1"/>
            </p:cNvCxnSpPr>
            <p:nvPr/>
          </p:nvCxnSpPr>
          <p:spPr>
            <a:xfrm rot="10800000" flipV="1">
              <a:off x="6337513" y="2398058"/>
              <a:ext cx="11603" cy="3293632"/>
            </a:xfrm>
            <a:prstGeom prst="bentConnector3">
              <a:avLst>
                <a:gd name="adj1" fmla="val 194087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671885"/>
              <a:ext cx="2016224" cy="50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4499992" y="1412776"/>
            <a:ext cx="0" cy="5184579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cxnSp>
        <p:nvCxnSpPr>
          <p:cNvPr id="49" name="Elbow Connector 48"/>
          <p:cNvCxnSpPr>
            <a:stCxn id="119" idx="1"/>
            <a:endCxn id="123" idx="1"/>
          </p:cNvCxnSpPr>
          <p:nvPr/>
        </p:nvCxnSpPr>
        <p:spPr>
          <a:xfrm rot="10800000" flipH="1" flipV="1">
            <a:off x="1014780" y="2118812"/>
            <a:ext cx="28828" cy="746188"/>
          </a:xfrm>
          <a:prstGeom prst="bentConnector3">
            <a:avLst>
              <a:gd name="adj1" fmla="val -7929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121" idx="1"/>
          </p:cNvCxnSpPr>
          <p:nvPr/>
        </p:nvCxnSpPr>
        <p:spPr>
          <a:xfrm rot="16200000" flipH="1">
            <a:off x="-1196065" y="4249031"/>
            <a:ext cx="4191312" cy="28803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MJ experience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833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582" y="979620"/>
            <a:ext cx="8819931" cy="1081228"/>
            <a:chOff x="106582" y="979620"/>
            <a:chExt cx="8819931" cy="1081228"/>
          </a:xfrm>
        </p:grpSpPr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057" y="1628800"/>
              <a:ext cx="1033911" cy="40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980728"/>
              <a:ext cx="966753" cy="67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679" y="1052736"/>
              <a:ext cx="121303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Arrondir un rectangle avec un coin diagonal 122"/>
            <p:cNvSpPr/>
            <p:nvPr/>
          </p:nvSpPr>
          <p:spPr>
            <a:xfrm>
              <a:off x="251520" y="1052736"/>
              <a:ext cx="1152130" cy="982724"/>
            </a:xfrm>
            <a:prstGeom prst="round2Diag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kern="0" dirty="0" smtClean="0">
                  <a:solidFill>
                    <a:prstClr val="black"/>
                  </a:solidFill>
                  <a:latin typeface="Arial Narrow" pitchFamily="34" charset="0"/>
                </a:rPr>
                <a:t>Metal &amp; Mining Sector</a:t>
              </a:r>
              <a:endPara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cxnSp>
          <p:nvCxnSpPr>
            <p:cNvPr id="97" name="Connecteur droit 133"/>
            <p:cNvCxnSpPr/>
            <p:nvPr/>
          </p:nvCxnSpPr>
          <p:spPr>
            <a:xfrm>
              <a:off x="122238" y="2060848"/>
              <a:ext cx="880427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769" y="980728"/>
              <a:ext cx="976015" cy="6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18" y="1052736"/>
              <a:ext cx="1078209" cy="427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329" y="1052736"/>
              <a:ext cx="885825" cy="43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052736"/>
              <a:ext cx="726281" cy="37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582180"/>
              <a:ext cx="1044356" cy="406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628800"/>
              <a:ext cx="917939" cy="31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9" name="Connecteur droit 133"/>
            <p:cNvCxnSpPr/>
            <p:nvPr/>
          </p:nvCxnSpPr>
          <p:spPr>
            <a:xfrm>
              <a:off x="106582" y="979620"/>
              <a:ext cx="880427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451202"/>
              <a:ext cx="1348855" cy="60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700808"/>
              <a:ext cx="1330240" cy="31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823" y="1001082"/>
              <a:ext cx="936657" cy="98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45605" y="1988840"/>
            <a:ext cx="8780908" cy="1656184"/>
            <a:chOff x="145605" y="1988840"/>
            <a:chExt cx="8780908" cy="1656184"/>
          </a:xfrm>
        </p:grpSpPr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905" y="2118370"/>
              <a:ext cx="1171575" cy="590550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707" y="1988840"/>
              <a:ext cx="6953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265" y="2142792"/>
              <a:ext cx="1355079" cy="42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081" y="2924944"/>
              <a:ext cx="788781" cy="57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Arrondir un rectangle avec un coin diagonal 123"/>
            <p:cNvSpPr/>
            <p:nvPr/>
          </p:nvSpPr>
          <p:spPr>
            <a:xfrm>
              <a:off x="251520" y="2141520"/>
              <a:ext cx="1152130" cy="1420458"/>
            </a:xfrm>
            <a:prstGeom prst="round2Diag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Services</a:t>
              </a:r>
              <a:r>
                <a:rPr kumimoji="0" lang="fr-FR" sz="16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Sector</a:t>
              </a:r>
              <a:endParaRPr kumimoji="0" lang="fr-FR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cxnSp>
          <p:nvCxnSpPr>
            <p:cNvPr id="35" name="Connecteur droit 133"/>
            <p:cNvCxnSpPr/>
            <p:nvPr/>
          </p:nvCxnSpPr>
          <p:spPr>
            <a:xfrm>
              <a:off x="145605" y="3645024"/>
              <a:ext cx="878090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132856"/>
              <a:ext cx="916840" cy="357981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492896"/>
              <a:ext cx="1183637" cy="433387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132856"/>
              <a:ext cx="1496220" cy="342900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606" y="2492896"/>
              <a:ext cx="1606394" cy="503386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2" y="2711047"/>
              <a:ext cx="836863" cy="861969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068960"/>
              <a:ext cx="1828800" cy="390525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36912"/>
              <a:ext cx="1571625" cy="419100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857" y="2996952"/>
              <a:ext cx="1485900" cy="476250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132856"/>
              <a:ext cx="1231033" cy="35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531" y="2564904"/>
              <a:ext cx="18097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3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413" y="3068960"/>
              <a:ext cx="1381125" cy="37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801" y="2780928"/>
              <a:ext cx="8191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83580" y="3693277"/>
            <a:ext cx="8780908" cy="1391907"/>
            <a:chOff x="183580" y="3693277"/>
            <a:chExt cx="8780908" cy="1391907"/>
          </a:xfrm>
        </p:grpSpPr>
        <p:pic>
          <p:nvPicPr>
            <p:cNvPr id="85" name="Picture 25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858" y="4168107"/>
              <a:ext cx="794510" cy="90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25" y="3703149"/>
              <a:ext cx="1397263" cy="550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Arrondir un rectangle avec un coin diagonal 124"/>
            <p:cNvSpPr/>
            <p:nvPr/>
          </p:nvSpPr>
          <p:spPr>
            <a:xfrm>
              <a:off x="251520" y="3717032"/>
              <a:ext cx="1152130" cy="1267071"/>
            </a:xfrm>
            <a:prstGeom prst="round2Diag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Energy &amp; Utilities</a:t>
              </a:r>
              <a:r>
                <a:rPr lang="fr-FR" sz="1600" b="1" i="1" kern="0" dirty="0" smtClean="0">
                  <a:solidFill>
                    <a:prstClr val="black"/>
                  </a:solidFill>
                  <a:latin typeface="Arial Narrow" pitchFamily="34" charset="0"/>
                </a:rPr>
                <a:t> Sector</a:t>
              </a:r>
              <a:endParaRPr kumimoji="0" lang="fr-FR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54" name="Picture 3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82" y="4279213"/>
              <a:ext cx="93068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308" y="4609068"/>
              <a:ext cx="1067677" cy="39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3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516" y="3757906"/>
              <a:ext cx="1096022" cy="720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8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28" y="3693650"/>
              <a:ext cx="959573" cy="895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613" y="4525410"/>
              <a:ext cx="1223487" cy="55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789" y="4498328"/>
              <a:ext cx="1390802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45" y="3757906"/>
              <a:ext cx="607146" cy="74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93277"/>
              <a:ext cx="790258" cy="805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3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182" y="3734474"/>
              <a:ext cx="743139" cy="78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340" y="4521760"/>
              <a:ext cx="12545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6" name="Connecteur droit 133"/>
            <p:cNvCxnSpPr/>
            <p:nvPr/>
          </p:nvCxnSpPr>
          <p:spPr>
            <a:xfrm>
              <a:off x="183580" y="5085184"/>
              <a:ext cx="878090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1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87" y="3734474"/>
              <a:ext cx="770937" cy="69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0" name="Connecteur droit 133"/>
          <p:cNvCxnSpPr/>
          <p:nvPr/>
        </p:nvCxnSpPr>
        <p:spPr>
          <a:xfrm>
            <a:off x="110794" y="6322020"/>
            <a:ext cx="881571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0794" y="979620"/>
            <a:ext cx="8853693" cy="5329700"/>
            <a:chOff x="110794" y="979620"/>
            <a:chExt cx="8853693" cy="5329700"/>
          </a:xfrm>
        </p:grpSpPr>
        <p:pic>
          <p:nvPicPr>
            <p:cNvPr id="89" name="Picture 9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1" y="5872257"/>
              <a:ext cx="1224136" cy="3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 bwMode="auto">
            <a:xfrm>
              <a:off x="1547664" y="979620"/>
              <a:ext cx="0" cy="53297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110794" y="979620"/>
              <a:ext cx="0" cy="53297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8926513" y="979620"/>
              <a:ext cx="6202" cy="532217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Arrondir un rectangle avec un coin diagonal 124"/>
            <p:cNvSpPr/>
            <p:nvPr/>
          </p:nvSpPr>
          <p:spPr>
            <a:xfrm>
              <a:off x="251520" y="5229200"/>
              <a:ext cx="1152130" cy="1008112"/>
            </a:xfrm>
            <a:prstGeom prst="round2Diag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Consumer </a:t>
              </a:r>
              <a:r>
                <a:rPr lang="fr-FR" sz="1600" b="1" i="1" kern="0" dirty="0" err="1" smtClean="0">
                  <a:solidFill>
                    <a:prstClr val="black"/>
                  </a:solidFill>
                  <a:latin typeface="Arial Narrow" pitchFamily="34" charset="0"/>
                </a:rPr>
                <a:t>Sector</a:t>
              </a:r>
              <a:endParaRPr kumimoji="0" lang="fr-FR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79" name="Picture 2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950" y="5190247"/>
              <a:ext cx="758988" cy="57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9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924" y="5772324"/>
              <a:ext cx="612713" cy="528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1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182" y="5229200"/>
              <a:ext cx="1048172" cy="403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866905"/>
              <a:ext cx="970746" cy="349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8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5229200"/>
              <a:ext cx="145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5861023"/>
              <a:ext cx="2355765" cy="37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BEBA8EAE-BF5A-486C-A8C5-ECC9F3942E4B}">
                  <a14:imgProps xmlns:a14="http://schemas.microsoft.com/office/drawing/2010/main">
                    <a14:imgLayer r:embed="rId5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880" y="5157192"/>
              <a:ext cx="21336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3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861023"/>
              <a:ext cx="1738066" cy="3513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043" y="5417092"/>
              <a:ext cx="1216413" cy="46018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30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542" y="5242367"/>
              <a:ext cx="718886" cy="465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073" y="5356113"/>
              <a:ext cx="723899" cy="404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Title 1"/>
          <p:cNvSpPr txBox="1">
            <a:spLocks/>
          </p:cNvSpPr>
          <p:nvPr/>
        </p:nvSpPr>
        <p:spPr>
          <a:xfrm>
            <a:off x="82640" y="22728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Arial Narrow" pitchFamily="34" charset="0"/>
                <a:cs typeface="Arial" pitchFamily="34" charset="0"/>
              </a:rPr>
              <a:t>mjunction’s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 Footprint </a:t>
            </a:r>
            <a:r>
              <a:rPr lang="en-US" sz="2400" b="1" i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the industries we work </a:t>
            </a:r>
            <a:r>
              <a:rPr lang="en-US" sz="2400" b="1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with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04664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MJ Experience in Implementation of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e-Procurement/ e-auctions for PSUs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://t0.gstatic.com/images?q=tbn:ANd9GcQxVedAm3HVGKliR9ZWnQs8nzLhD6tY8XJa2qdAXDE-bdV9yW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23" y="2687028"/>
            <a:ext cx="797802" cy="7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upload.wikimedia.org/wikipedia/en/thumb/c/c1/BHEL_Logo.svg/200px-BHEL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47" y="1412775"/>
            <a:ext cx="1369906" cy="11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t1.gstatic.com/images?q=tbn:ANd9GcSACnCEaIpbiv3VvISJe6Fq2zRCpwhQfCAPkfXjwFQTbuvEoD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6921"/>
            <a:ext cx="1452649" cy="21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http://t1.gstatic.com/images?q=tbn:ANd9GcRaNw2GKX5BK_Jg4uW7IOdfMTuZkwZwNsviIvoBMP8bS5KQy32V9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780928"/>
            <a:ext cx="1096883" cy="15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http://t3.gstatic.com/images?q=tbn:ANd9GcSD3Ob3c_ae1oegS9Bh9fzogAlg7_TE83pq5yf4LSjip_UUd47N1bEq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79" y="1864794"/>
            <a:ext cx="1356308" cy="13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165"/>
          <a:stretch/>
        </p:blipFill>
        <p:spPr bwMode="auto">
          <a:xfrm>
            <a:off x="3851920" y="4114061"/>
            <a:ext cx="1506419" cy="126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4" y="4782641"/>
            <a:ext cx="1563144" cy="8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88573"/>
            <a:ext cx="1102634" cy="98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588" y="1607115"/>
            <a:ext cx="7236804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E-auction tools &amp; strategies have now evolved to support procurement of more complex goods &amp; services ( where several parameters, may influence the award decision).</a:t>
            </a:r>
            <a:endParaRPr lang="en-U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E- reverse auction must be preceded by a sound sourcing process in order to deliver the best benefits.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The chosen auction portal must have the requisite credibility to give confidence to the suppliers.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Organizations that have succeeded in reverse auction have given a lot of focus on the CSFs</a:t>
            </a:r>
            <a:endParaRPr lang="en-U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588" y="1607115"/>
            <a:ext cx="7200800" cy="402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100% of the Fortune 500 companies are using reverse auctions</a:t>
            </a: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endParaRPr lang="en-IN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Several Public Sector Organizations &amp; Private sector organizations, in India are using reverse auctions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It has helped them to achieve reduced cost of procurement, reduced cycle time, &amp; increased transparency in procurement transactions.</a:t>
            </a:r>
            <a:endParaRPr lang="en-IN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The suppliers have found auctions to be providing transparency, reduced cycle time &amp; insights into market prices</a:t>
            </a:r>
            <a:endParaRPr lang="en-IN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332656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ffectLst/>
                <a:latin typeface="Arial"/>
                <a:ea typeface="Calibri"/>
                <a:cs typeface="Times New Roman"/>
              </a:rPr>
              <a:t>Today, reverse auctions are widely used to reduce cost of procurement </a:t>
            </a:r>
            <a:endParaRPr lang="en-IN" sz="2000" b="1" dirty="0"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18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3140968"/>
            <a:ext cx="4392488" cy="111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latin typeface="Arial"/>
                <a:ea typeface="Calibri"/>
                <a:cs typeface="Times New Roman"/>
              </a:rPr>
              <a:t>Thank </a:t>
            </a:r>
            <a:r>
              <a:rPr lang="en-US" sz="4000" b="1" dirty="0" smtClean="0">
                <a:latin typeface="Arial"/>
                <a:ea typeface="Calibri"/>
                <a:cs typeface="Times New Roman"/>
              </a:rPr>
              <a:t>You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/>
                <a:ea typeface="Calibri"/>
                <a:cs typeface="Times New Roman"/>
              </a:rPr>
              <a:t>v</a:t>
            </a:r>
            <a:r>
              <a:rPr lang="en-US" b="1" dirty="0" smtClean="0">
                <a:latin typeface="Arial"/>
                <a:ea typeface="Calibri"/>
                <a:cs typeface="Times New Roman"/>
              </a:rPr>
              <a:t>inaya.varma@mjunction.in</a:t>
            </a:r>
            <a:endParaRPr lang="en-IN" b="1" dirty="0"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588" y="1607115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en-IN" dirty="0">
                <a:latin typeface="Arial" pitchFamily="34" charset="0"/>
                <a:ea typeface="Calibri"/>
                <a:cs typeface="Arial" pitchFamily="34" charset="0"/>
              </a:rPr>
              <a:t>It is a </a:t>
            </a: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competitive bidding event, in which suppliers place their decreasing price bids, in real-time, on a web based application</a:t>
            </a:r>
            <a:endParaRPr lang="en-IN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endParaRPr lang="en-IN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>
                <a:latin typeface="Arial" pitchFamily="34" charset="0"/>
                <a:ea typeface="Calibri"/>
                <a:cs typeface="Arial" pitchFamily="34" charset="0"/>
              </a:rPr>
              <a:t>“The suppliers are provided a login &amp; password by the auction portal, using which they login on the website and place their bids. </a:t>
            </a:r>
            <a:endParaRPr lang="en-IN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They </a:t>
            </a:r>
            <a:r>
              <a:rPr lang="en-IN" dirty="0">
                <a:latin typeface="Arial" pitchFamily="34" charset="0"/>
                <a:ea typeface="Calibri"/>
                <a:cs typeface="Arial" pitchFamily="34" charset="0"/>
              </a:rPr>
              <a:t>can also view the status of the auction, details of the market, and their competitive position in the market. </a:t>
            </a:r>
            <a:endParaRPr lang="en-IN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Auctions </a:t>
            </a:r>
            <a:r>
              <a:rPr lang="en-IN" dirty="0">
                <a:latin typeface="Arial" pitchFamily="34" charset="0"/>
                <a:ea typeface="Calibri"/>
                <a:cs typeface="Arial" pitchFamily="34" charset="0"/>
              </a:rPr>
              <a:t>generally occur in a compressed time frame from 30 minutes to a couple of </a:t>
            </a: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hours</a:t>
            </a:r>
            <a:endParaRPr lang="en-IN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548680"/>
            <a:ext cx="684076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Arial"/>
                <a:ea typeface="Calibri"/>
                <a:cs typeface="Times New Roman"/>
              </a:rPr>
              <a:t>Let’s understand reverse auctions</a:t>
            </a:r>
            <a:endParaRPr lang="en-IN" sz="2000" b="1" dirty="0"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22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588" y="1607115"/>
            <a:ext cx="7200800" cy="338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en-IN" dirty="0">
                <a:latin typeface="Arial" pitchFamily="34" charset="0"/>
                <a:ea typeface="Calibri"/>
                <a:cs typeface="Arial" pitchFamily="34" charset="0"/>
              </a:rPr>
              <a:t>“ Our suppliers </a:t>
            </a: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do not like reverse auctions. They will </a:t>
            </a:r>
            <a:r>
              <a:rPr lang="en-IN" dirty="0">
                <a:latin typeface="Arial" pitchFamily="34" charset="0"/>
                <a:ea typeface="Calibri"/>
                <a:cs typeface="Arial" pitchFamily="34" charset="0"/>
              </a:rPr>
              <a:t>never participate in auctions</a:t>
            </a: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”</a:t>
            </a: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endParaRPr lang="en-IN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“ What we buy, cannot be bought through auctions”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“ We get better savings by negotiatin</a:t>
            </a:r>
            <a:r>
              <a:rPr lang="en-IN" dirty="0" smtClean="0">
                <a:latin typeface="Arial" pitchFamily="34" charset="0"/>
                <a:ea typeface="Calibri"/>
                <a:cs typeface="Arial" pitchFamily="34" charset="0"/>
              </a:rPr>
              <a:t>g with our suppliers across the table</a:t>
            </a:r>
            <a:r>
              <a:rPr lang="en-IN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”</a:t>
            </a:r>
            <a:endParaRPr lang="en-IN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“ Auctions are not strategic and do not facilitate long term relationship with our suppliers” </a:t>
            </a:r>
            <a:endParaRPr lang="en-IN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324525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ffectLst/>
                <a:latin typeface="Arial"/>
                <a:ea typeface="Calibri"/>
                <a:cs typeface="Times New Roman"/>
              </a:rPr>
              <a:t>However, many organizations are still yet to explore auctions</a:t>
            </a:r>
            <a:endParaRPr lang="en-IN" sz="2000" b="1" dirty="0">
              <a:ea typeface="Calibri"/>
              <a:cs typeface="Times New Roman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7399338" y="-27384"/>
            <a:ext cx="1853182" cy="1836204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Objections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35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868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Arial"/>
                <a:ea typeface="Calibri"/>
                <a:cs typeface="Times New Roman"/>
              </a:rPr>
              <a:t>Reverse auctions should ideally be used for the “Leverage” spend categories</a:t>
            </a:r>
            <a:endParaRPr lang="en-US" sz="2000" b="1" dirty="0">
              <a:latin typeface="Arial"/>
              <a:ea typeface="Calibri"/>
              <a:cs typeface="Times New Roma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231041"/>
              </p:ext>
            </p:extLst>
          </p:nvPr>
        </p:nvGraphicFramePr>
        <p:xfrm>
          <a:off x="1371600" y="1752601"/>
          <a:ext cx="6172200" cy="171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24200"/>
              </a:tblGrid>
              <a:tr h="25570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Leverage Items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Items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449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volume purchases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 important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Substitutes available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equivalent suppliers available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specifications or value add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technology critical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suppliers available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to substitute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B438082-D9E7-419A-B705-641CF3FC97E1}" type="slidenum">
              <a:rPr lang="en-US" smtClean="0"/>
              <a:pPr algn="l"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6630"/>
              </p:ext>
            </p:extLst>
          </p:nvPr>
        </p:nvGraphicFramePr>
        <p:xfrm>
          <a:off x="1371599" y="3719187"/>
          <a:ext cx="6137753" cy="173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/>
                <a:gridCol w="3089752"/>
              </a:tblGrid>
              <a:tr h="3613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 Critical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Items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Bottleneck Items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468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find substitute products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supplier available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 Financial Impact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Requirements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substitute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Supplier’s knowledge , technology , assets or expertise critical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021429" y="1371600"/>
            <a:ext cx="22180" cy="42176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43609" y="5589242"/>
            <a:ext cx="69549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2209800"/>
            <a:ext cx="492443" cy="2514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Profit Impact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4137724" y="4738985"/>
            <a:ext cx="492443" cy="20721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Supply Risk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157" y="1371600"/>
            <a:ext cx="492443" cy="8549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157" y="4941168"/>
            <a:ext cx="492443" cy="6001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5528845"/>
            <a:ext cx="97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4" y="5549170"/>
            <a:ext cx="97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0956" y="1412776"/>
            <a:ext cx="344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Kraljic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Portfolio Purchasing Model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600" y="5877272"/>
            <a:ext cx="7772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i="1" dirty="0" smtClean="0">
                <a:solidFill>
                  <a:schemeClr val="tx2"/>
                </a:solidFill>
                <a:latin typeface="Arial"/>
                <a:ea typeface="Calibri"/>
                <a:cs typeface="Times New Roman"/>
              </a:rPr>
              <a:t>… However, it has also been used effectively in all categories, except for “Bottleneck”</a:t>
            </a:r>
            <a:endParaRPr lang="en-US" sz="1800" b="1" i="1" dirty="0">
              <a:solidFill>
                <a:schemeClr val="tx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21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332656"/>
            <a:ext cx="75248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ffectLst/>
                <a:latin typeface="Arial"/>
                <a:ea typeface="Calibri"/>
                <a:cs typeface="Times New Roman"/>
              </a:rPr>
              <a:t>Ideally, reverse auctions work best when certain criterions are fulfilled</a:t>
            </a:r>
            <a:endParaRPr lang="en-IN" sz="2000" b="1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6456" y="2265839"/>
            <a:ext cx="253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Product Specifications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70793" y="2450505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152" y="226758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Simple &amp; well defined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1" y="2946430"/>
            <a:ext cx="2723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Structure of Supply base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83968" y="313109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53327" y="29464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Large &amp; competitive 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373851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Size of Purchase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83968" y="392318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3327" y="373851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Medium or high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356792"/>
            <a:ext cx="187220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Factors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1319" y="1331476"/>
            <a:ext cx="221907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 Criterion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453443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Savings Opportunity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83968" y="4719102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53327" y="45091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High potential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539470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Strategic Importance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83968" y="5579368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53327" y="539470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Low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58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6456" y="2265839"/>
            <a:ext cx="253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Product Specifications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70793" y="2450505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1" y="2946430"/>
            <a:ext cx="2723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Structure of Supply base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83968" y="313109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59632" y="373851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Size of Purchase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83968" y="392318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3326" y="3645024"/>
            <a:ext cx="308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Typically Above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5 lacs. Have also done for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2000 + crores buy</a:t>
            </a:r>
            <a:endParaRPr lang="en-IN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356792"/>
            <a:ext cx="187220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Factors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453443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Savings Opportunity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83968" y="4719102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53326" y="4530606"/>
            <a:ext cx="308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itchFamily="34" charset="0"/>
                <a:cs typeface="Arial" pitchFamily="34" charset="0"/>
              </a:rPr>
              <a:t>Should be more than the cost of conduct of auction</a:t>
            </a:r>
            <a:endParaRPr lang="en-IN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539470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Strategic Importance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83968" y="5579368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53326" y="5229200"/>
            <a:ext cx="293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Even strategic items have been procured through reverse auctions, as long as the supplier relationship is not strategic</a:t>
            </a:r>
            <a:endParaRPr lang="en-IN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0152" y="21328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“ If you can specify it you can auction it “</a:t>
            </a:r>
            <a:endParaRPr lang="en-IN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3326" y="2844225"/>
            <a:ext cx="319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itchFamily="34" charset="0"/>
                <a:cs typeface="Arial" pitchFamily="34" charset="0"/>
              </a:rPr>
              <a:t>If you have more than 1 supplier, you can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go ahead</a:t>
            </a:r>
            <a:endParaRPr lang="en-IN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6489725" y="620688"/>
            <a:ext cx="1682675" cy="142912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Practicse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9612" y="332656"/>
            <a:ext cx="75248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ffectLst/>
                <a:latin typeface="Arial"/>
                <a:ea typeface="Calibri"/>
                <a:cs typeface="Times New Roman"/>
              </a:rPr>
              <a:t>However, with gathering of experience, the current practices are </a:t>
            </a:r>
            <a:endParaRPr lang="en-IN" sz="2000" b="1" dirty="0">
              <a:ea typeface="Calibri"/>
              <a:cs typeface="Times New Roman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410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588" y="1340768"/>
            <a:ext cx="73808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Reverse auction must be preceded by a sound sourcing process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IN" sz="1400" dirty="0" smtClean="0">
                <a:latin typeface="Arial" pitchFamily="34" charset="0"/>
                <a:cs typeface="Arial" pitchFamily="34" charset="0"/>
              </a:rPr>
              <a:t>Selection of suppliers, Framing of RFQ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IN" sz="1400" dirty="0" smtClean="0">
                <a:latin typeface="Arial" pitchFamily="34" charset="0"/>
                <a:cs typeface="Arial" pitchFamily="34" charset="0"/>
              </a:rPr>
              <a:t>Preceded preferably by an e-</a:t>
            </a:r>
            <a:r>
              <a:rPr lang="en-IN" sz="1400" dirty="0" err="1" smtClean="0">
                <a:latin typeface="Arial" pitchFamily="34" charset="0"/>
                <a:cs typeface="Arial" pitchFamily="34" charset="0"/>
              </a:rPr>
              <a:t>RFx</a:t>
            </a:r>
            <a:r>
              <a:rPr lang="en-IN" sz="1400" dirty="0" smtClean="0">
                <a:latin typeface="Arial" pitchFamily="34" charset="0"/>
                <a:cs typeface="Arial" pitchFamily="34" charset="0"/>
              </a:rPr>
              <a:t> process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Market Research – Target price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Reverse Auction Strategy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– Auction Type, Disclosure Rules, auto extension time, Bid decrement, Line item vs Lot bidding etc.</a:t>
            </a:r>
            <a:endParaRPr lang="en-IN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Training &amp; Support to Suppliers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Sound Training on auction rules,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Notification on event timings, call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center support during the auction</a:t>
            </a:r>
            <a:endParaRPr lang="en-IN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IN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Highest Transparency, Ethical &amp; legal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standards 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IN" sz="1400" dirty="0">
                <a:latin typeface="Arial" pitchFamily="34" charset="0"/>
                <a:cs typeface="Arial" pitchFamily="34" charset="0"/>
              </a:rPr>
              <a:t>No phantom bidding, no rabbits, no acceptance of offline private bids, no bird </a:t>
            </a:r>
            <a:r>
              <a:rPr lang="en-IN" sz="1400" dirty="0" smtClean="0">
                <a:latin typeface="Arial" pitchFamily="34" charset="0"/>
                <a:cs typeface="Arial" pitchFamily="34" charset="0"/>
              </a:rPr>
              <a:t>watching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suppliers </a:t>
            </a:r>
            <a:r>
              <a:rPr lang="en-IN" sz="1400" dirty="0">
                <a:latin typeface="Arial" pitchFamily="34" charset="0"/>
                <a:cs typeface="Arial" pitchFamily="34" charset="0"/>
              </a:rPr>
              <a:t>every </a:t>
            </a:r>
            <a:r>
              <a:rPr lang="en-IN" sz="1400" dirty="0">
                <a:latin typeface="Arial" pitchFamily="34" charset="0"/>
                <a:cs typeface="Arial" pitchFamily="34" charset="0"/>
              </a:rPr>
              <a:t>have </a:t>
            </a:r>
            <a:r>
              <a:rPr lang="en-IN" sz="1400" dirty="0">
                <a:latin typeface="Arial" pitchFamily="34" charset="0"/>
                <a:cs typeface="Arial" pitchFamily="34" charset="0"/>
              </a:rPr>
              <a:t>the same unrestricted access to all relevant event </a:t>
            </a:r>
            <a:r>
              <a:rPr lang="en-IN" sz="1400" dirty="0" smtClean="0">
                <a:latin typeface="Arial" pitchFamily="34" charset="0"/>
                <a:cs typeface="Arial" pitchFamily="34" charset="0"/>
              </a:rPr>
              <a:t>information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Evaluation of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prices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evidence of bid rigging or cartel formation, Reasonability of prices received etc.</a:t>
            </a:r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8680"/>
            <a:ext cx="80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>
                <a:latin typeface="Arial" pitchFamily="34" charset="0"/>
                <a:cs typeface="Arial" pitchFamily="34" charset="0"/>
              </a:rPr>
              <a:t>Critical Factors for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success in reverse auctions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68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120552"/>
            <a:ext cx="828092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latin typeface="Tahoma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228600" y="1396008"/>
            <a:ext cx="1828800" cy="338554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14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Calibri" pitchFamily="34" charset="0"/>
              </a:rPr>
              <a:t>Event</a:t>
            </a:r>
            <a:r>
              <a:rPr lang="en-US" sz="1400" b="1" dirty="0">
                <a:latin typeface="Calibri" pitchFamily="34" charset="0"/>
              </a:rPr>
              <a:t> Details: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28600" y="1988145"/>
            <a:ext cx="1828800" cy="338554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1600" b="1" dirty="0">
                <a:latin typeface="Calibri" pitchFamily="34" charset="0"/>
              </a:rPr>
              <a:t>Strategy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Adopted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152400" y="5258395"/>
            <a:ext cx="1828800" cy="584775"/>
          </a:xfrm>
          <a:prstGeom prst="rect">
            <a:avLst/>
          </a:prstGeom>
          <a:gradFill rotWithShape="1">
            <a:gsLst>
              <a:gs pos="0">
                <a:srgbClr val="353E93"/>
              </a:gs>
              <a:gs pos="50000">
                <a:schemeClr val="bg1"/>
              </a:gs>
              <a:gs pos="100000">
                <a:srgbClr val="353E9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1600" b="1" dirty="0">
                <a:latin typeface="Calibri" pitchFamily="34" charset="0"/>
              </a:rPr>
              <a:t>Outcome Highlights :</a:t>
            </a:r>
          </a:p>
        </p:txBody>
      </p:sp>
      <p:graphicFrame>
        <p:nvGraphicFramePr>
          <p:cNvPr id="1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53386"/>
              </p:ext>
            </p:extLst>
          </p:nvPr>
        </p:nvGraphicFramePr>
        <p:xfrm>
          <a:off x="2133600" y="1396008"/>
          <a:ext cx="6324600" cy="335280"/>
        </p:xfrm>
        <a:graphic>
          <a:graphicData uri="http://schemas.openxmlformats.org/drawingml/2006/table">
            <a:tbl>
              <a:tblPr/>
              <a:tblGrid>
                <a:gridCol w="4343400"/>
                <a:gridCol w="1981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Paid Mobile Connections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 Date : 14.01.08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057400" y="1915120"/>
            <a:ext cx="6781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sz="1400" dirty="0"/>
              <a:t>The objective was to finalize post paid mobile connections for 4000 + executives</a:t>
            </a:r>
          </a:p>
          <a:p>
            <a:pPr>
              <a:buFont typeface="Wingdings" pitchFamily="2" charset="2"/>
              <a:buAutoNum type="arabicPeriod"/>
            </a:pPr>
            <a:endParaRPr lang="en-US" sz="1400" dirty="0"/>
          </a:p>
          <a:p>
            <a:pPr>
              <a:buFont typeface="Wingdings" pitchFamily="2" charset="2"/>
              <a:buAutoNum type="arabicPeriod" startAt="2"/>
            </a:pPr>
            <a:r>
              <a:rPr lang="en-US" sz="1400" dirty="0"/>
              <a:t>Three mobile service providers were </a:t>
            </a:r>
            <a:r>
              <a:rPr lang="en-US" sz="1400" dirty="0" smtClean="0"/>
              <a:t>shortlisted. </a:t>
            </a:r>
            <a:endParaRPr lang="en-US" sz="1400" dirty="0"/>
          </a:p>
          <a:p>
            <a:pPr>
              <a:buFont typeface="Wingdings" pitchFamily="2" charset="2"/>
              <a:buAutoNum type="arabicPeriod" startAt="2"/>
            </a:pPr>
            <a:endParaRPr lang="en-US" sz="1400" dirty="0"/>
          </a:p>
          <a:p>
            <a:pPr>
              <a:buFont typeface="Wingdings" pitchFamily="2" charset="2"/>
              <a:buAutoNum type="arabicPeriod" startAt="2"/>
            </a:pPr>
            <a:r>
              <a:rPr lang="en-US" sz="1400" dirty="0"/>
              <a:t>The rate plan was found to consist of two parts;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a) Fixed (rent per month)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b) </a:t>
            </a:r>
            <a:r>
              <a:rPr lang="en-US" sz="1400" dirty="0" smtClean="0"/>
              <a:t>Variable, </a:t>
            </a:r>
            <a:r>
              <a:rPr lang="en-US" sz="1400" dirty="0" err="1" smtClean="0"/>
              <a:t>ie</a:t>
            </a:r>
            <a:r>
              <a:rPr lang="en-US" sz="1400" dirty="0" smtClean="0"/>
              <a:t> charge per call</a:t>
            </a:r>
            <a:endParaRPr lang="en-US" sz="1400" dirty="0"/>
          </a:p>
          <a:p>
            <a:pPr lvl="1">
              <a:buFont typeface="Wingdings" pitchFamily="2" charset="2"/>
              <a:buNone/>
            </a:pPr>
            <a:endParaRPr lang="en-US" sz="1400" dirty="0"/>
          </a:p>
          <a:p>
            <a:pPr>
              <a:buFont typeface="Wingdings" pitchFamily="2" charset="2"/>
              <a:buAutoNum type="arabicPeriod" startAt="4"/>
            </a:pPr>
            <a:r>
              <a:rPr lang="en-US" sz="1400" dirty="0"/>
              <a:t>The buy strategy adopted comprised of 4 steps;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Step 1: The variable fee structure was normalized &amp; made uniform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Step 2: </a:t>
            </a:r>
            <a:r>
              <a:rPr lang="en-US" sz="1400" dirty="0" smtClean="0"/>
              <a:t>Quotes were obtained  for fixed </a:t>
            </a:r>
            <a:r>
              <a:rPr lang="en-US" sz="1400" dirty="0"/>
              <a:t>part through online sealed bid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Step 3: e- bidding on the fixed part</a:t>
            </a:r>
          </a:p>
          <a:p>
            <a:pPr lvl="1">
              <a:buFont typeface="Wingdings" pitchFamily="2" charset="2"/>
              <a:buNone/>
            </a:pPr>
            <a:r>
              <a:rPr lang="en-US" sz="1400" dirty="0"/>
              <a:t>	Step 4: </a:t>
            </a:r>
            <a:r>
              <a:rPr lang="en-US" sz="1400" dirty="0" smtClean="0"/>
              <a:t>e-reverse auction on the fixed (monthly rental ) was conducted</a:t>
            </a:r>
            <a:endParaRPr lang="en-US" sz="1400" dirty="0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981200" y="5153620"/>
            <a:ext cx="6705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400" dirty="0"/>
              <a:t>A plan with zero rentals and a discount of  Rs.75 on bill value per connection per month on the variable part.</a:t>
            </a:r>
          </a:p>
          <a:p>
            <a:pPr>
              <a:buFontTx/>
              <a:buAutoNum type="arabicPeriod"/>
            </a:pPr>
            <a:endParaRPr lang="en-US" sz="1400" dirty="0"/>
          </a:p>
          <a:p>
            <a:pPr>
              <a:buFontTx/>
              <a:buAutoNum type="arabicPeriod"/>
            </a:pPr>
            <a:r>
              <a:rPr lang="en-US" sz="1400" dirty="0"/>
              <a:t>Identified cost reduction- Rs 23 </a:t>
            </a:r>
            <a:r>
              <a:rPr lang="en-US" sz="1400" dirty="0" err="1"/>
              <a:t>lacs</a:t>
            </a:r>
            <a:r>
              <a:rPr lang="en-US" sz="1400" dirty="0"/>
              <a:t> per month</a:t>
            </a:r>
          </a:p>
          <a:p>
            <a:pPr>
              <a:buFontTx/>
              <a:buAutoNum type="arabicPeriod"/>
            </a:pPr>
            <a:endParaRPr lang="en-US" sz="1400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467600" y="0"/>
            <a:ext cx="1447800" cy="1219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548680"/>
            <a:ext cx="671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e-Reverse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uction : Mobile Connection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2" y="5976667"/>
            <a:ext cx="1721230" cy="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3"/>
          <p:cNvSpPr txBox="1">
            <a:spLocks/>
          </p:cNvSpPr>
          <p:nvPr/>
        </p:nvSpPr>
        <p:spPr bwMode="auto">
          <a:xfrm>
            <a:off x="3491880" y="6486340"/>
            <a:ext cx="2635870" cy="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800" dirty="0" smtClean="0"/>
              <a:t>Conference on Procurement Governance</a:t>
            </a:r>
          </a:p>
          <a:p>
            <a:pPr algn="ctr" eaLnBrk="1" hangingPunct="1"/>
            <a:fld id="{C365234D-A9B3-4EA1-92C4-E6BEF4629D1A}" type="datetime2">
              <a:rPr lang="en-US" sz="800" smtClean="0"/>
              <a:pPr algn="ctr" eaLnBrk="1" hangingPunct="1"/>
              <a:t>Thursday, August 07, 2014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043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1559</Words>
  <Application>Microsoft Office PowerPoint</Application>
  <PresentationFormat>On-screen Show (4:3)</PresentationFormat>
  <Paragraphs>309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Reverse auctions should ideally be used for the “Leverage” spend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Vinaya Varma</dc:creator>
  <cp:lastModifiedBy>Vinaya Varma</cp:lastModifiedBy>
  <cp:revision>110</cp:revision>
  <cp:lastPrinted>2012-11-02T07:03:40Z</cp:lastPrinted>
  <dcterms:created xsi:type="dcterms:W3CDTF">2012-10-30T16:35:20Z</dcterms:created>
  <dcterms:modified xsi:type="dcterms:W3CDTF">2014-08-07T17:55:14Z</dcterms:modified>
</cp:coreProperties>
</file>