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3"/>
  </p:notesMasterIdLst>
  <p:sldIdLst>
    <p:sldId id="256" r:id="rId2"/>
    <p:sldId id="257" r:id="rId3"/>
    <p:sldId id="258" r:id="rId4"/>
    <p:sldId id="259" r:id="rId5"/>
    <p:sldId id="260" r:id="rId6"/>
    <p:sldId id="261" r:id="rId7"/>
    <p:sldId id="265" r:id="rId8"/>
    <p:sldId id="263" r:id="rId9"/>
    <p:sldId id="262"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60746" autoAdjust="0"/>
  </p:normalViewPr>
  <p:slideViewPr>
    <p:cSldViewPr>
      <p:cViewPr varScale="1">
        <p:scale>
          <a:sx n="74" d="100"/>
          <a:sy n="74" d="100"/>
        </p:scale>
        <p:origin x="-128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E1D495-5CEC-44A1-87EC-34C3E61D12E5}" type="datetimeFigureOut">
              <a:rPr lang="en-US" smtClean="0"/>
              <a:t>8/9/2014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B4DFA0-0607-4195-AEB6-F27F97F9D93D}" type="slidenum">
              <a:rPr lang="en-US" smtClean="0"/>
              <a:t>‹#›</a:t>
            </a:fld>
            <a:endParaRPr lang="en-US"/>
          </a:p>
        </p:txBody>
      </p:sp>
    </p:spTree>
    <p:extLst>
      <p:ext uri="{BB962C8B-B14F-4D97-AF65-F5344CB8AC3E}">
        <p14:creationId xmlns:p14="http://schemas.microsoft.com/office/powerpoint/2010/main" val="430448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Times New Roman" pitchFamily="18" charset="0"/>
                <a:cs typeface="Times New Roman" pitchFamily="18" charset="0"/>
              </a:rPr>
              <a:t>deserves a serious look in India given the resource- intensive manufacturing practises followed in India and the fact that Indian industry is dominated by MSMEs which have poor capacity for adopting sustainability promoting technology</a:t>
            </a:r>
          </a:p>
          <a:p>
            <a:endParaRPr lang="en-US" dirty="0"/>
          </a:p>
        </p:txBody>
      </p:sp>
      <p:sp>
        <p:nvSpPr>
          <p:cNvPr id="4" name="Slide Number Placeholder 3"/>
          <p:cNvSpPr>
            <a:spLocks noGrp="1"/>
          </p:cNvSpPr>
          <p:nvPr>
            <p:ph type="sldNum" sz="quarter" idx="10"/>
          </p:nvPr>
        </p:nvSpPr>
        <p:spPr/>
        <p:txBody>
          <a:bodyPr/>
          <a:lstStyle/>
          <a:p>
            <a:fld id="{59B4DFA0-0607-4195-AEB6-F27F97F9D93D}" type="slidenum">
              <a:rPr lang="en-US" smtClean="0"/>
              <a:t>7</a:t>
            </a:fld>
            <a:endParaRPr lang="en-US"/>
          </a:p>
        </p:txBody>
      </p:sp>
    </p:spTree>
    <p:extLst>
      <p:ext uri="{BB962C8B-B14F-4D97-AF65-F5344CB8AC3E}">
        <p14:creationId xmlns:p14="http://schemas.microsoft.com/office/powerpoint/2010/main" val="113362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B4DFA0-0607-4195-AEB6-F27F97F9D93D}" type="slidenum">
              <a:rPr lang="en-US" smtClean="0"/>
              <a:t>8</a:t>
            </a:fld>
            <a:endParaRPr lang="en-US"/>
          </a:p>
        </p:txBody>
      </p:sp>
    </p:spTree>
    <p:extLst>
      <p:ext uri="{BB962C8B-B14F-4D97-AF65-F5344CB8AC3E}">
        <p14:creationId xmlns:p14="http://schemas.microsoft.com/office/powerpoint/2010/main" val="2939302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Professionalism: </a:t>
            </a:r>
            <a:r>
              <a:rPr lang="en-GB" sz="1200" kern="1200" dirty="0" smtClean="0">
                <a:solidFill>
                  <a:schemeClr val="tx1"/>
                </a:solidFill>
                <a:effectLst/>
                <a:latin typeface="+mn-lt"/>
                <a:ea typeface="+mn-ea"/>
                <a:cs typeface="+mn-cs"/>
              </a:rPr>
              <a:t>The Bill of 2012 is one of the few pieces of legislation in India to actually empower central government to prescribe professional standards to be achieved by officials in a particular field, in this case, public procurement and also provide for government to specify suitable training and certification requirements for the same. This is in line with the provisions under UNCAC, to which India became a signatory in 2011</a:t>
            </a:r>
            <a:endParaRPr lang="en-US" dirty="0"/>
          </a:p>
        </p:txBody>
      </p:sp>
      <p:sp>
        <p:nvSpPr>
          <p:cNvPr id="4" name="Slide Number Placeholder 3"/>
          <p:cNvSpPr>
            <a:spLocks noGrp="1"/>
          </p:cNvSpPr>
          <p:nvPr>
            <p:ph type="sldNum" sz="quarter" idx="10"/>
          </p:nvPr>
        </p:nvSpPr>
        <p:spPr/>
        <p:txBody>
          <a:bodyPr/>
          <a:lstStyle/>
          <a:p>
            <a:fld id="{59B4DFA0-0607-4195-AEB6-F27F97F9D93D}" type="slidenum">
              <a:rPr lang="en-US" smtClean="0"/>
              <a:t>9</a:t>
            </a:fld>
            <a:endParaRPr lang="en-US"/>
          </a:p>
        </p:txBody>
      </p:sp>
    </p:spTree>
    <p:extLst>
      <p:ext uri="{BB962C8B-B14F-4D97-AF65-F5344CB8AC3E}">
        <p14:creationId xmlns:p14="http://schemas.microsoft.com/office/powerpoint/2010/main" val="2291397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B681960-B85B-4848-8B24-4C654EDD4898}" type="datetime1">
              <a:rPr lang="en-US" smtClean="0"/>
              <a:t>8/9/2014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ECB2F0D-5C05-4E4D-9A9D-57BDBCE513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C3ACF4-5CF5-483C-9221-E772F2D82FDE}" type="datetime1">
              <a:rPr lang="en-US" smtClean="0"/>
              <a:t>8/9/2014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CB2F0D-5C05-4E4D-9A9D-57BDBCE513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6A0868-0C55-4922-80A1-A4103ACB4240}" type="datetime1">
              <a:rPr lang="en-US" smtClean="0"/>
              <a:t>8/9/2014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CB2F0D-5C05-4E4D-9A9D-57BDBCE513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DB110C-E633-42FC-AD40-8F3FD142DFAF}" type="datetime1">
              <a:rPr lang="en-US" smtClean="0"/>
              <a:t>8/9/2014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CB2F0D-5C05-4E4D-9A9D-57BDBCE513B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03E3B6F-647E-44C7-9DB3-CC6E44E94083}" type="datetime1">
              <a:rPr lang="en-US" smtClean="0"/>
              <a:t>8/9/2014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CB2F0D-5C05-4E4D-9A9D-57BDBCE513B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A4A7CEF-460B-4CD7-9628-6D6DD1F02504}" type="datetime1">
              <a:rPr lang="en-US" smtClean="0"/>
              <a:t>8/9/2014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CB2F0D-5C05-4E4D-9A9D-57BDBCE513B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9BF4EB-7E64-4349-8ACC-FFCF5B55B4C0}" type="datetime1">
              <a:rPr lang="en-US" smtClean="0"/>
              <a:t>8/9/2014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CB2F0D-5C05-4E4D-9A9D-57BDBCE513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6643202-E6AF-448A-869B-A1ACE4EB3DBF}" type="datetime1">
              <a:rPr lang="en-US" smtClean="0"/>
              <a:t>8/9/2014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CB2F0D-5C05-4E4D-9A9D-57BDBCE513B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30E9A90-CAAC-4903-9BBB-C096469F5A5E}" type="datetime1">
              <a:rPr lang="en-US" smtClean="0"/>
              <a:t>8/9/2014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CB2F0D-5C05-4E4D-9A9D-57BDBCE513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4792B7C-ED91-4FBC-9E8E-6E8F4C42A032}" type="datetime1">
              <a:rPr lang="en-US" smtClean="0"/>
              <a:t>8/9/2014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CB2F0D-5C05-4E4D-9A9D-57BDBCE513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B33A0E7-6D87-431F-90DC-A3D1EED76A07}" type="datetime1">
              <a:rPr lang="en-US" smtClean="0"/>
              <a:t>8/9/2014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ECB2F0D-5C05-4E4D-9A9D-57BDBCE513B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F770DE-0881-48AE-9178-2A456CED52E1}" type="datetime1">
              <a:rPr lang="en-US" smtClean="0"/>
              <a:t>8/9/2014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ECB2F0D-5C05-4E4D-9A9D-57BDBCE513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1"/>
            <a:ext cx="7772400" cy="1676400"/>
          </a:xfrm>
        </p:spPr>
        <p:txBody>
          <a:bodyPr/>
          <a:lstStyle/>
          <a:p>
            <a:pPr algn="ctr"/>
            <a:r>
              <a:rPr lang="en-US" b="1" dirty="0" smtClean="0">
                <a:solidFill>
                  <a:schemeClr val="bg2">
                    <a:lumMod val="25000"/>
                  </a:schemeClr>
                </a:solidFill>
                <a:effectLst/>
                <a:latin typeface="Times New Roman" pitchFamily="18" charset="0"/>
                <a:cs typeface="Times New Roman" pitchFamily="18" charset="0"/>
              </a:rPr>
              <a:t>Imperatives of Public Procurement Policy of India</a:t>
            </a:r>
            <a:endParaRPr lang="en-US" b="1" dirty="0">
              <a:solidFill>
                <a:schemeClr val="bg2">
                  <a:lumMod val="25000"/>
                </a:schemeClr>
              </a:solidFill>
              <a:effectLst/>
              <a:latin typeface="Times New Roman" pitchFamily="18" charset="0"/>
              <a:cs typeface="Times New Roman" pitchFamily="18" charset="0"/>
            </a:endParaRPr>
          </a:p>
        </p:txBody>
      </p:sp>
      <p:sp>
        <p:nvSpPr>
          <p:cNvPr id="3" name="Subtitle 2"/>
          <p:cNvSpPr>
            <a:spLocks noGrp="1"/>
          </p:cNvSpPr>
          <p:nvPr>
            <p:ph type="subTitle" idx="1"/>
          </p:nvPr>
        </p:nvSpPr>
        <p:spPr>
          <a:xfrm>
            <a:off x="1371600" y="3886200"/>
            <a:ext cx="6400800" cy="2362200"/>
          </a:xfrm>
        </p:spPr>
        <p:txBody>
          <a:bodyPr/>
          <a:lstStyle/>
          <a:p>
            <a:r>
              <a:rPr lang="en-US" dirty="0" err="1" smtClean="0">
                <a:solidFill>
                  <a:schemeClr val="bg2">
                    <a:lumMod val="25000"/>
                  </a:schemeClr>
                </a:solidFill>
                <a:latin typeface="Times New Roman" pitchFamily="18" charset="0"/>
                <a:cs typeface="Times New Roman" pitchFamily="18" charset="0"/>
              </a:rPr>
              <a:t>Archana</a:t>
            </a:r>
            <a:r>
              <a:rPr lang="en-US" dirty="0" smtClean="0">
                <a:solidFill>
                  <a:schemeClr val="bg2">
                    <a:lumMod val="25000"/>
                  </a:schemeClr>
                </a:solidFill>
                <a:latin typeface="Times New Roman" pitchFamily="18" charset="0"/>
                <a:cs typeface="Times New Roman" pitchFamily="18" charset="0"/>
              </a:rPr>
              <a:t> </a:t>
            </a:r>
            <a:r>
              <a:rPr lang="en-US" dirty="0" err="1" smtClean="0">
                <a:solidFill>
                  <a:schemeClr val="bg2">
                    <a:lumMod val="25000"/>
                  </a:schemeClr>
                </a:solidFill>
                <a:latin typeface="Times New Roman" pitchFamily="18" charset="0"/>
                <a:cs typeface="Times New Roman" pitchFamily="18" charset="0"/>
              </a:rPr>
              <a:t>Jatkar</a:t>
            </a:r>
            <a:endParaRPr lang="en-US" dirty="0" smtClean="0">
              <a:solidFill>
                <a:schemeClr val="bg2">
                  <a:lumMod val="25000"/>
                </a:schemeClr>
              </a:solidFill>
              <a:latin typeface="Times New Roman" pitchFamily="18" charset="0"/>
              <a:cs typeface="Times New Roman" pitchFamily="18" charset="0"/>
            </a:endParaRPr>
          </a:p>
          <a:p>
            <a:r>
              <a:rPr lang="en-US" dirty="0" smtClean="0">
                <a:solidFill>
                  <a:schemeClr val="bg2">
                    <a:lumMod val="25000"/>
                  </a:schemeClr>
                </a:solidFill>
                <a:latin typeface="Times New Roman" pitchFamily="18" charset="0"/>
                <a:cs typeface="Times New Roman" pitchFamily="18" charset="0"/>
              </a:rPr>
              <a:t>09 August, 2014</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5181600"/>
            <a:ext cx="2286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7526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690872"/>
          </a:xfrm>
        </p:spPr>
        <p:txBody>
          <a:bodyPr>
            <a:normAutofit fontScale="92500" lnSpcReduction="10000"/>
          </a:bodyPr>
          <a:lstStyle/>
          <a:p>
            <a:pPr marL="0" indent="0">
              <a:buNone/>
            </a:pPr>
            <a:r>
              <a:rPr lang="en-GB" sz="2800" dirty="0">
                <a:latin typeface="Times New Roman" pitchFamily="18" charset="0"/>
                <a:cs typeface="Times New Roman" pitchFamily="18" charset="0"/>
              </a:rPr>
              <a:t>A</a:t>
            </a:r>
            <a:r>
              <a:rPr lang="en-GB" sz="2800" dirty="0" smtClean="0">
                <a:latin typeface="Times New Roman" pitchFamily="18" charset="0"/>
                <a:cs typeface="Times New Roman" pitchFamily="18" charset="0"/>
              </a:rPr>
              <a:t>dequate </a:t>
            </a:r>
            <a:r>
              <a:rPr lang="en-GB" sz="2800" dirty="0">
                <a:latin typeface="Times New Roman" pitchFamily="18" charset="0"/>
                <a:cs typeface="Times New Roman" pitchFamily="18" charset="0"/>
              </a:rPr>
              <a:t>priority to public procurement </a:t>
            </a:r>
            <a:r>
              <a:rPr lang="en-GB" sz="2800" dirty="0" smtClean="0">
                <a:latin typeface="Times New Roman" pitchFamily="18" charset="0"/>
                <a:cs typeface="Times New Roman" pitchFamily="18" charset="0"/>
              </a:rPr>
              <a:t>policy</a:t>
            </a:r>
          </a:p>
          <a:p>
            <a:pPr marL="0" indent="0">
              <a:buNone/>
            </a:pPr>
            <a:endParaRPr lang="en-GB" sz="2800" dirty="0" smtClean="0">
              <a:latin typeface="Times New Roman" pitchFamily="18" charset="0"/>
              <a:cs typeface="Times New Roman" pitchFamily="18" charset="0"/>
            </a:endParaRPr>
          </a:p>
          <a:p>
            <a:pPr>
              <a:buFont typeface="Wingdings" pitchFamily="2" charset="2"/>
              <a:buChar char="v"/>
            </a:pPr>
            <a:r>
              <a:rPr lang="en-GB" sz="2800" dirty="0">
                <a:latin typeface="Times New Roman" pitchFamily="18" charset="0"/>
                <a:cs typeface="Times New Roman" pitchFamily="18" charset="0"/>
              </a:rPr>
              <a:t>for improving transparency and probity in government </a:t>
            </a:r>
            <a:r>
              <a:rPr lang="en-GB" sz="2800" dirty="0" smtClean="0">
                <a:latin typeface="Times New Roman" pitchFamily="18" charset="0"/>
                <a:cs typeface="Times New Roman" pitchFamily="18" charset="0"/>
              </a:rPr>
              <a:t>processes</a:t>
            </a:r>
          </a:p>
          <a:p>
            <a:pPr marL="109728" indent="0">
              <a:buNone/>
            </a:pPr>
            <a:endParaRPr lang="en-GB" sz="2800" dirty="0" smtClean="0">
              <a:latin typeface="Times New Roman" pitchFamily="18" charset="0"/>
              <a:cs typeface="Times New Roman" pitchFamily="18" charset="0"/>
            </a:endParaRPr>
          </a:p>
          <a:p>
            <a:pPr>
              <a:buFont typeface="Wingdings" pitchFamily="2" charset="2"/>
              <a:buChar char="v"/>
            </a:pPr>
            <a:r>
              <a:rPr lang="en-GB" sz="2800" dirty="0">
                <a:latin typeface="Times New Roman" pitchFamily="18" charset="0"/>
                <a:cs typeface="Times New Roman" pitchFamily="18" charset="0"/>
              </a:rPr>
              <a:t>for improving India’s competitiveness in </a:t>
            </a:r>
            <a:r>
              <a:rPr lang="en-GB" sz="2800" dirty="0" smtClean="0">
                <a:latin typeface="Times New Roman" pitchFamily="18" charset="0"/>
                <a:cs typeface="Times New Roman" pitchFamily="18" charset="0"/>
              </a:rPr>
              <a:t>industry</a:t>
            </a:r>
          </a:p>
          <a:p>
            <a:pPr>
              <a:buFont typeface="Wingdings" pitchFamily="2" charset="2"/>
              <a:buChar char="v"/>
            </a:pPr>
            <a:endParaRPr lang="en-GB" sz="2800" dirty="0" smtClean="0">
              <a:latin typeface="Times New Roman" pitchFamily="18" charset="0"/>
              <a:cs typeface="Times New Roman" pitchFamily="18" charset="0"/>
            </a:endParaRPr>
          </a:p>
          <a:p>
            <a:pPr>
              <a:buFont typeface="Wingdings" pitchFamily="2" charset="2"/>
              <a:buChar char="v"/>
            </a:pPr>
            <a:endParaRPr lang="en-GB" sz="2800" dirty="0">
              <a:latin typeface="Times New Roman" pitchFamily="18" charset="0"/>
              <a:cs typeface="Times New Roman" pitchFamily="18" charset="0"/>
            </a:endParaRPr>
          </a:p>
          <a:p>
            <a:pPr marL="0" indent="0" algn="ctr">
              <a:buNone/>
            </a:pPr>
            <a:endParaRPr lang="en-GB" sz="2800" i="1" dirty="0" smtClean="0">
              <a:latin typeface="Times New Roman" pitchFamily="18" charset="0"/>
              <a:cs typeface="Times New Roman" pitchFamily="18" charset="0"/>
            </a:endParaRPr>
          </a:p>
          <a:p>
            <a:pPr marL="0" indent="0" algn="ctr">
              <a:buNone/>
            </a:pPr>
            <a:r>
              <a:rPr lang="en-GB" sz="2800" i="1" dirty="0" smtClean="0">
                <a:latin typeface="Times New Roman" pitchFamily="18" charset="0"/>
                <a:cs typeface="Times New Roman" pitchFamily="18" charset="0"/>
              </a:rPr>
              <a:t>Public </a:t>
            </a:r>
            <a:r>
              <a:rPr lang="en-GB" sz="2800" i="1" dirty="0">
                <a:latin typeface="Times New Roman" pitchFamily="18" charset="0"/>
                <a:cs typeface="Times New Roman" pitchFamily="18" charset="0"/>
              </a:rPr>
              <a:t>P</a:t>
            </a:r>
            <a:r>
              <a:rPr lang="en-GB" sz="2800" i="1" dirty="0" smtClean="0">
                <a:latin typeface="Times New Roman" pitchFamily="18" charset="0"/>
                <a:cs typeface="Times New Roman" pitchFamily="18" charset="0"/>
              </a:rPr>
              <a:t>rocurement is a powerful tool to boost economic growth </a:t>
            </a:r>
            <a:endParaRPr lang="en-US" sz="2800" i="1" dirty="0">
              <a:latin typeface="Times New Roman" pitchFamily="18" charset="0"/>
              <a:cs typeface="Times New Roman" pitchFamily="18" charset="0"/>
            </a:endParaRPr>
          </a:p>
          <a:p>
            <a:pPr marL="0" indent="0">
              <a:buNone/>
            </a:pPr>
            <a:endParaRPr lang="en-US" i="1" dirty="0"/>
          </a:p>
        </p:txBody>
      </p:sp>
      <p:sp>
        <p:nvSpPr>
          <p:cNvPr id="4" name="Slide Number Placeholder 3"/>
          <p:cNvSpPr>
            <a:spLocks noGrp="1"/>
          </p:cNvSpPr>
          <p:nvPr>
            <p:ph type="sldNum" sz="quarter" idx="12"/>
          </p:nvPr>
        </p:nvSpPr>
        <p:spPr/>
        <p:txBody>
          <a:bodyPr/>
          <a:lstStyle/>
          <a:p>
            <a:fld id="{3ECB2F0D-5C05-4E4D-9A9D-57BDBCE513B0}" type="slidenum">
              <a:rPr lang="en-US" smtClean="0"/>
              <a:t>10</a:t>
            </a:fld>
            <a:endParaRPr lang="en-US"/>
          </a:p>
        </p:txBody>
      </p:sp>
      <p:sp>
        <p:nvSpPr>
          <p:cNvPr id="2" name="Title 1"/>
          <p:cNvSpPr>
            <a:spLocks noGrp="1"/>
          </p:cNvSpPr>
          <p:nvPr>
            <p:ph type="title"/>
          </p:nvPr>
        </p:nvSpPr>
        <p:spPr/>
        <p:txBody>
          <a:bodyPr>
            <a:normAutofit/>
          </a:bodyPr>
          <a:lstStyle/>
          <a:p>
            <a:pPr algn="ctr"/>
            <a:r>
              <a:rPr lang="en-US" sz="3200" b="1" dirty="0" smtClean="0">
                <a:solidFill>
                  <a:schemeClr val="bg2">
                    <a:lumMod val="50000"/>
                  </a:schemeClr>
                </a:solidFill>
                <a:effectLst/>
                <a:latin typeface="Times New Roman" pitchFamily="18" charset="0"/>
                <a:cs typeface="Times New Roman" pitchFamily="18" charset="0"/>
              </a:rPr>
              <a:t>Conclusion</a:t>
            </a:r>
            <a:endParaRPr lang="en-US" sz="3200" b="1" dirty="0">
              <a:solidFill>
                <a:schemeClr val="bg2">
                  <a:lumMod val="50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03483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ECB2F0D-5C05-4E4D-9A9D-57BDBCE513B0}" type="slidenum">
              <a:rPr lang="en-US" smtClean="0"/>
              <a:t>11</a:t>
            </a:fld>
            <a:endParaRPr lang="en-US"/>
          </a:p>
        </p:txBody>
      </p:sp>
      <p:sp>
        <p:nvSpPr>
          <p:cNvPr id="3" name="Title 2"/>
          <p:cNvSpPr>
            <a:spLocks noGrp="1"/>
          </p:cNvSpPr>
          <p:nvPr>
            <p:ph type="title"/>
          </p:nvPr>
        </p:nvSpPr>
        <p:spPr>
          <a:xfrm>
            <a:off x="457200" y="1828800"/>
            <a:ext cx="8229600" cy="2667000"/>
          </a:xfrm>
        </p:spPr>
        <p:txBody>
          <a:bodyPr>
            <a:normAutofit/>
          </a:bodyPr>
          <a:lstStyle/>
          <a:p>
            <a:pPr algn="ctr"/>
            <a:r>
              <a:rPr lang="en-US" sz="6500" dirty="0" smtClean="0">
                <a:solidFill>
                  <a:schemeClr val="bg2">
                    <a:lumMod val="50000"/>
                  </a:schemeClr>
                </a:solidFill>
                <a:effectLst/>
              </a:rPr>
              <a:t>Thank You</a:t>
            </a:r>
            <a:br>
              <a:rPr lang="en-US" sz="6500" dirty="0" smtClean="0">
                <a:solidFill>
                  <a:schemeClr val="bg2">
                    <a:lumMod val="50000"/>
                  </a:schemeClr>
                </a:solidFill>
                <a:effectLst/>
              </a:rPr>
            </a:br>
            <a:r>
              <a:rPr lang="en-US" sz="6500" dirty="0" smtClean="0">
                <a:solidFill>
                  <a:schemeClr val="bg2">
                    <a:lumMod val="50000"/>
                  </a:schemeClr>
                </a:solidFill>
                <a:effectLst/>
              </a:rPr>
              <a:t/>
            </a:r>
            <a:br>
              <a:rPr lang="en-US" sz="6500" dirty="0" smtClean="0">
                <a:solidFill>
                  <a:schemeClr val="bg2">
                    <a:lumMod val="50000"/>
                  </a:schemeClr>
                </a:solidFill>
                <a:effectLst/>
              </a:rPr>
            </a:br>
            <a:r>
              <a:rPr lang="en-US" sz="2800" dirty="0" smtClean="0">
                <a:effectLst/>
                <a:latin typeface="Times New Roman" pitchFamily="18" charset="0"/>
                <a:cs typeface="Times New Roman" pitchFamily="18" charset="0"/>
              </a:rPr>
              <a:t>aj@cuts.org</a:t>
            </a:r>
            <a:endParaRPr lang="en-US" sz="2800" dirty="0">
              <a:effectLst/>
            </a:endParaRPr>
          </a:p>
        </p:txBody>
      </p:sp>
    </p:spTree>
    <p:extLst>
      <p:ext uri="{BB962C8B-B14F-4D97-AF65-F5344CB8AC3E}">
        <p14:creationId xmlns:p14="http://schemas.microsoft.com/office/powerpoint/2010/main" val="1408601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r>
              <a:rPr lang="en-US" dirty="0" smtClean="0">
                <a:latin typeface="Times New Roman" pitchFamily="18" charset="0"/>
                <a:cs typeface="Times New Roman" pitchFamily="18" charset="0"/>
              </a:rPr>
              <a:t>Importance of Public Procurement</a:t>
            </a:r>
          </a:p>
          <a:p>
            <a:pPr marL="109728"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Current Scenario </a:t>
            </a:r>
          </a:p>
          <a:p>
            <a:pPr marL="109728"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Why Public Procurement Policy</a:t>
            </a:r>
          </a:p>
          <a:p>
            <a:pPr marL="109728"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Elements of Public Procurement Policy</a:t>
            </a:r>
          </a:p>
          <a:p>
            <a:pPr marL="109728"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Conclusion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3ECB2F0D-5C05-4E4D-9A9D-57BDBCE513B0}" type="slidenum">
              <a:rPr lang="en-US" smtClean="0"/>
              <a:t>2</a:t>
            </a:fld>
            <a:endParaRPr lang="en-US"/>
          </a:p>
        </p:txBody>
      </p:sp>
      <p:sp>
        <p:nvSpPr>
          <p:cNvPr id="2" name="Title 1"/>
          <p:cNvSpPr>
            <a:spLocks noGrp="1"/>
          </p:cNvSpPr>
          <p:nvPr>
            <p:ph type="title"/>
          </p:nvPr>
        </p:nvSpPr>
        <p:spPr>
          <a:xfrm>
            <a:off x="457200" y="274638"/>
            <a:ext cx="8229600" cy="1173162"/>
          </a:xfrm>
        </p:spPr>
        <p:txBody>
          <a:bodyPr>
            <a:normAutofit/>
          </a:bodyPr>
          <a:lstStyle/>
          <a:p>
            <a:pPr algn="ctr"/>
            <a:r>
              <a:rPr lang="en-US" sz="3600" b="1" dirty="0" smtClean="0">
                <a:solidFill>
                  <a:schemeClr val="bg2">
                    <a:lumMod val="50000"/>
                  </a:schemeClr>
                </a:solidFill>
                <a:effectLst/>
                <a:latin typeface="Times New Roman" pitchFamily="18" charset="0"/>
                <a:cs typeface="Times New Roman" pitchFamily="18" charset="0"/>
              </a:rPr>
              <a:t>Outlin</a:t>
            </a:r>
            <a:r>
              <a:rPr lang="en-US" sz="3600" dirty="0" smtClean="0">
                <a:solidFill>
                  <a:schemeClr val="bg2">
                    <a:lumMod val="50000"/>
                  </a:schemeClr>
                </a:solidFill>
                <a:effectLst/>
                <a:latin typeface="Times New Roman" pitchFamily="18" charset="0"/>
                <a:cs typeface="Times New Roman" pitchFamily="18" charset="0"/>
              </a:rPr>
              <a:t>e</a:t>
            </a:r>
            <a:endParaRPr lang="en-US" sz="3600" b="1" dirty="0">
              <a:solidFill>
                <a:schemeClr val="bg2">
                  <a:lumMod val="50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110120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92500"/>
          </a:bodyPr>
          <a:lstStyle/>
          <a:p>
            <a:pPr marL="365760" indent="-283464" algn="just">
              <a:buFont typeface="Wingdings" pitchFamily="2" charset="2"/>
              <a:buChar char="v"/>
              <a:defRPr/>
            </a:pPr>
            <a:r>
              <a:rPr lang="en-IN" sz="2200" b="1" dirty="0">
                <a:solidFill>
                  <a:schemeClr val="bg2">
                    <a:lumMod val="50000"/>
                  </a:schemeClr>
                </a:solidFill>
                <a:latin typeface="Times New Roman" pitchFamily="18" charset="0"/>
                <a:cs typeface="Times New Roman" pitchFamily="18" charset="0"/>
              </a:rPr>
              <a:t>Importance of public procurement in India </a:t>
            </a:r>
          </a:p>
          <a:p>
            <a:pPr marL="640080" lvl="1" indent="-237744" algn="just">
              <a:buFont typeface="Arial" pitchFamily="34" charset="0"/>
              <a:buChar char="•"/>
              <a:defRPr/>
            </a:pPr>
            <a:r>
              <a:rPr lang="en-IN" sz="2200" dirty="0">
                <a:latin typeface="Times New Roman" pitchFamily="18" charset="0"/>
                <a:cs typeface="Times New Roman" pitchFamily="18" charset="0"/>
              </a:rPr>
              <a:t>Complex &amp; important activity, estimated at  20-30% of GDP</a:t>
            </a:r>
          </a:p>
          <a:p>
            <a:pPr marL="640080" lvl="1" indent="-237744" algn="just">
              <a:buFont typeface="Arial" pitchFamily="34" charset="0"/>
              <a:buChar char="•"/>
              <a:defRPr/>
            </a:pPr>
            <a:r>
              <a:rPr lang="en-IN" sz="2200" dirty="0">
                <a:latin typeface="Times New Roman" pitchFamily="18" charset="0"/>
                <a:cs typeface="Times New Roman" pitchFamily="18" charset="0"/>
              </a:rPr>
              <a:t>CUTS study estimated the size of public procurement market US$300bn</a:t>
            </a:r>
            <a:endParaRPr lang="en-US" sz="2200" dirty="0">
              <a:latin typeface="Times New Roman" pitchFamily="18" charset="0"/>
              <a:cs typeface="Times New Roman" pitchFamily="18" charset="0"/>
            </a:endParaRPr>
          </a:p>
          <a:p>
            <a:pPr marL="365760" indent="-283464" algn="just">
              <a:buFont typeface="Wingdings" pitchFamily="2" charset="2"/>
              <a:buChar char="v"/>
              <a:defRPr/>
            </a:pPr>
            <a:r>
              <a:rPr lang="en-IN" sz="2200" b="1" dirty="0">
                <a:solidFill>
                  <a:schemeClr val="bg2">
                    <a:lumMod val="50000"/>
                  </a:schemeClr>
                </a:solidFill>
                <a:latin typeface="Times New Roman" pitchFamily="18" charset="0"/>
                <a:cs typeface="Times New Roman" pitchFamily="18" charset="0"/>
              </a:rPr>
              <a:t>Procurement policies, practices and institutions </a:t>
            </a:r>
          </a:p>
          <a:p>
            <a:pPr marL="640080" lvl="1" indent="-237744" algn="just">
              <a:buFont typeface="Arial" pitchFamily="34" charset="0"/>
              <a:buChar char="•"/>
              <a:defRPr/>
            </a:pPr>
            <a:r>
              <a:rPr lang="en-US" sz="2200" dirty="0">
                <a:latin typeface="Times New Roman" pitchFamily="18" charset="0"/>
                <a:cs typeface="Times New Roman" pitchFamily="18" charset="0"/>
              </a:rPr>
              <a:t>Multiple agencies, multiple guidelines,  GFR/DFPR embody best global practices but no force of law</a:t>
            </a:r>
          </a:p>
          <a:p>
            <a:pPr marL="640080" lvl="1" indent="-237744" algn="just">
              <a:buFont typeface="Arial" pitchFamily="34" charset="0"/>
              <a:buChar char="•"/>
              <a:defRPr/>
            </a:pPr>
            <a:r>
              <a:rPr lang="en-US" sz="2200" dirty="0">
                <a:latin typeface="Times New Roman" pitchFamily="18" charset="0"/>
                <a:cs typeface="Times New Roman" pitchFamily="18" charset="0"/>
              </a:rPr>
              <a:t> Policy also to </a:t>
            </a:r>
            <a:r>
              <a:rPr lang="en-US" sz="2200" dirty="0" err="1">
                <a:latin typeface="Times New Roman" pitchFamily="18" charset="0"/>
                <a:cs typeface="Times New Roman" pitchFamily="18" charset="0"/>
              </a:rPr>
              <a:t>fulfil</a:t>
            </a:r>
            <a:r>
              <a:rPr lang="en-US" sz="2200" dirty="0">
                <a:latin typeface="Times New Roman" pitchFamily="18" charset="0"/>
                <a:cs typeface="Times New Roman" pitchFamily="18" charset="0"/>
              </a:rPr>
              <a:t> social objectives(offsets) but in general </a:t>
            </a:r>
            <a:r>
              <a:rPr lang="en-GB" sz="2200" dirty="0">
                <a:latin typeface="Times New Roman" pitchFamily="18" charset="0"/>
                <a:cs typeface="Times New Roman" pitchFamily="18" charset="0"/>
              </a:rPr>
              <a:t>domestic bidders treated on par with foreign bidders</a:t>
            </a:r>
            <a:endParaRPr lang="en-US" sz="2200" dirty="0">
              <a:latin typeface="Times New Roman" pitchFamily="18" charset="0"/>
              <a:cs typeface="Times New Roman" pitchFamily="18" charset="0"/>
            </a:endParaRPr>
          </a:p>
          <a:p>
            <a:pPr marL="640080" lvl="1" indent="-237744" algn="just">
              <a:buFont typeface="Arial" pitchFamily="34" charset="0"/>
              <a:buChar char="•"/>
              <a:defRPr/>
            </a:pPr>
            <a:r>
              <a:rPr lang="en-GB" sz="2200" dirty="0">
                <a:latin typeface="Times New Roman" pitchFamily="18" charset="0"/>
                <a:cs typeface="Times New Roman" pitchFamily="18" charset="0"/>
              </a:rPr>
              <a:t>Institutional framework fails to provide transparency, accountability, efficiency, competition, professionalism &amp; economy</a:t>
            </a:r>
            <a:endParaRPr lang="en-US" sz="2200" dirty="0">
              <a:latin typeface="Times New Roman" pitchFamily="18" charset="0"/>
              <a:cs typeface="Times New Roman" pitchFamily="18" charset="0"/>
            </a:endParaRPr>
          </a:p>
          <a:p>
            <a:pPr marL="640080" lvl="1" indent="-237744" algn="just">
              <a:buFont typeface="Arial" pitchFamily="34" charset="0"/>
              <a:buChar char="•"/>
              <a:defRPr/>
            </a:pPr>
            <a:r>
              <a:rPr lang="en-GB" sz="2200" dirty="0">
                <a:latin typeface="Times New Roman" pitchFamily="18" charset="0"/>
                <a:cs typeface="Times New Roman" pitchFamily="18" charset="0"/>
              </a:rPr>
              <a:t>Absence of an independent grievance </a:t>
            </a:r>
            <a:r>
              <a:rPr lang="en-GB" sz="2200" dirty="0" err="1">
                <a:latin typeface="Times New Roman" pitchFamily="18" charset="0"/>
                <a:cs typeface="Times New Roman" pitchFamily="18" charset="0"/>
              </a:rPr>
              <a:t>redressal</a:t>
            </a:r>
            <a:r>
              <a:rPr lang="en-GB" sz="2200" dirty="0">
                <a:latin typeface="Times New Roman" pitchFamily="18" charset="0"/>
                <a:cs typeface="Times New Roman" pitchFamily="18" charset="0"/>
              </a:rPr>
              <a:t> mechanism</a:t>
            </a:r>
          </a:p>
          <a:p>
            <a:pPr marL="640080" lvl="1" indent="-237744" algn="just">
              <a:buFont typeface="Arial" pitchFamily="34" charset="0"/>
              <a:buChar char="•"/>
              <a:defRPr/>
            </a:pPr>
            <a:r>
              <a:rPr lang="en-GB" sz="2200" dirty="0">
                <a:latin typeface="Times New Roman" pitchFamily="18" charset="0"/>
                <a:cs typeface="Times New Roman" pitchFamily="18" charset="0"/>
              </a:rPr>
              <a:t>Indian Competition Act, 2012 lacks powers to investigate public officials colluding in anti-competitive practices </a:t>
            </a:r>
          </a:p>
          <a:p>
            <a:endParaRPr lang="en-US" dirty="0"/>
          </a:p>
        </p:txBody>
      </p:sp>
      <p:sp>
        <p:nvSpPr>
          <p:cNvPr id="4" name="Slide Number Placeholder 3"/>
          <p:cNvSpPr>
            <a:spLocks noGrp="1"/>
          </p:cNvSpPr>
          <p:nvPr>
            <p:ph type="sldNum" sz="quarter" idx="12"/>
          </p:nvPr>
        </p:nvSpPr>
        <p:spPr/>
        <p:txBody>
          <a:bodyPr/>
          <a:lstStyle/>
          <a:p>
            <a:fld id="{3ECB2F0D-5C05-4E4D-9A9D-57BDBCE513B0}" type="slidenum">
              <a:rPr lang="en-US" smtClean="0"/>
              <a:t>3</a:t>
            </a:fld>
            <a:endParaRPr lang="en-US"/>
          </a:p>
        </p:txBody>
      </p:sp>
      <p:sp>
        <p:nvSpPr>
          <p:cNvPr id="2" name="Title 1"/>
          <p:cNvSpPr>
            <a:spLocks noGrp="1"/>
          </p:cNvSpPr>
          <p:nvPr>
            <p:ph type="title"/>
          </p:nvPr>
        </p:nvSpPr>
        <p:spPr>
          <a:xfrm>
            <a:off x="457200" y="274638"/>
            <a:ext cx="8229600" cy="944562"/>
          </a:xfrm>
        </p:spPr>
        <p:txBody>
          <a:bodyPr>
            <a:noAutofit/>
          </a:bodyPr>
          <a:lstStyle/>
          <a:p>
            <a:pPr algn="ctr"/>
            <a:r>
              <a:rPr lang="en-US" sz="3600" b="1" dirty="0" smtClean="0">
                <a:solidFill>
                  <a:schemeClr val="bg2">
                    <a:lumMod val="50000"/>
                  </a:schemeClr>
                </a:solidFill>
                <a:effectLst/>
                <a:latin typeface="Times New Roman" pitchFamily="18" charset="0"/>
                <a:cs typeface="Times New Roman" pitchFamily="18" charset="0"/>
              </a:rPr>
              <a:t>Scenario &amp; characteristics of public procurement in India</a:t>
            </a:r>
            <a:endParaRPr lang="en-US" sz="3600" dirty="0">
              <a:solidFill>
                <a:schemeClr val="bg2">
                  <a:lumMod val="50000"/>
                </a:schemeClr>
              </a:solidFill>
            </a:endParaRPr>
          </a:p>
        </p:txBody>
      </p:sp>
    </p:spTree>
    <p:extLst>
      <p:ext uri="{BB962C8B-B14F-4D97-AF65-F5344CB8AC3E}">
        <p14:creationId xmlns:p14="http://schemas.microsoft.com/office/powerpoint/2010/main" val="288379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458200" cy="5562600"/>
          </a:xfrm>
        </p:spPr>
        <p:txBody>
          <a:bodyPr>
            <a:normAutofit fontScale="85000" lnSpcReduction="10000"/>
          </a:bodyPr>
          <a:lstStyle/>
          <a:p>
            <a:pPr algn="just"/>
            <a:r>
              <a:rPr lang="en-IN" sz="2400" b="1" dirty="0" smtClean="0">
                <a:solidFill>
                  <a:schemeClr val="bg2">
                    <a:lumMod val="50000"/>
                  </a:schemeClr>
                </a:solidFill>
                <a:latin typeface="Times New Roman" panose="02020603050405020304" pitchFamily="18" charset="0"/>
                <a:cs typeface="Times New Roman" panose="02020603050405020304" pitchFamily="18" charset="0"/>
              </a:rPr>
              <a:t>Neither a formal policy nor a </a:t>
            </a:r>
            <a:r>
              <a:rPr lang="en-IN" sz="2400" b="1" dirty="0" smtClean="0">
                <a:solidFill>
                  <a:schemeClr val="bg2">
                    <a:lumMod val="50000"/>
                  </a:schemeClr>
                </a:solidFill>
                <a:latin typeface="Times New Roman" panose="02020603050405020304" pitchFamily="18" charset="0"/>
                <a:cs typeface="Times New Roman" panose="02020603050405020304" pitchFamily="18" charset="0"/>
              </a:rPr>
              <a:t>overarching central law </a:t>
            </a:r>
            <a:r>
              <a:rPr lang="en-IN" sz="2400" b="1" dirty="0" smtClean="0">
                <a:solidFill>
                  <a:schemeClr val="bg2">
                    <a:lumMod val="50000"/>
                  </a:schemeClr>
                </a:solidFill>
                <a:latin typeface="Times New Roman" panose="02020603050405020304" pitchFamily="18" charset="0"/>
                <a:cs typeface="Times New Roman" panose="02020603050405020304" pitchFamily="18" charset="0"/>
              </a:rPr>
              <a:t>exists</a:t>
            </a:r>
          </a:p>
          <a:p>
            <a:pPr algn="just"/>
            <a:r>
              <a:rPr lang="en-IN" sz="2400" b="1" dirty="0" smtClean="0">
                <a:solidFill>
                  <a:schemeClr val="bg2">
                    <a:lumMod val="50000"/>
                  </a:schemeClr>
                </a:solidFill>
                <a:latin typeface="Times New Roman" panose="02020603050405020304" pitchFamily="18" charset="0"/>
                <a:cs typeface="Times New Roman" panose="02020603050405020304" pitchFamily="18" charset="0"/>
              </a:rPr>
              <a:t>Pressing need </a:t>
            </a:r>
            <a:r>
              <a:rPr lang="en-IN" sz="2400" b="1" dirty="0" smtClean="0">
                <a:latin typeface="Times New Roman" panose="02020603050405020304" pitchFamily="18" charset="0"/>
                <a:cs typeface="Times New Roman" panose="02020603050405020304" pitchFamily="18" charset="0"/>
              </a:rPr>
              <a:t>t</a:t>
            </a:r>
            <a:r>
              <a:rPr lang="en-IN" sz="2400" dirty="0" smtClean="0">
                <a:latin typeface="Times New Roman" panose="02020603050405020304" pitchFamily="18" charset="0"/>
                <a:cs typeface="Times New Roman" panose="02020603050405020304" pitchFamily="18" charset="0"/>
              </a:rPr>
              <a:t>o develop a procurement policy with two objectives</a:t>
            </a:r>
            <a:endParaRPr lang="en-IN" sz="2400" b="1" dirty="0" smtClean="0">
              <a:latin typeface="Times New Roman" panose="02020603050405020304" pitchFamily="18" charset="0"/>
              <a:cs typeface="Times New Roman" panose="02020603050405020304" pitchFamily="18" charset="0"/>
            </a:endParaRPr>
          </a:p>
          <a:p>
            <a:pPr marL="731520" lvl="1" indent="-457200" algn="just">
              <a:buFont typeface="Wingdings" pitchFamily="2" charset="2"/>
              <a:buChar char="v"/>
            </a:pPr>
            <a:r>
              <a:rPr lang="en-IN" sz="2400" dirty="0" smtClean="0">
                <a:latin typeface="Times New Roman" panose="02020603050405020304" pitchFamily="18" charset="0"/>
                <a:cs typeface="Times New Roman" panose="02020603050405020304" pitchFamily="18" charset="0"/>
              </a:rPr>
              <a:t>Judicious use of public expenditure</a:t>
            </a:r>
          </a:p>
          <a:p>
            <a:pPr marL="731520" lvl="1" indent="-457200" algn="just">
              <a:buFont typeface="Wingdings" pitchFamily="2" charset="2"/>
              <a:buChar char="v"/>
            </a:pPr>
            <a:r>
              <a:rPr lang="en-IN" sz="2400" dirty="0" smtClean="0">
                <a:latin typeface="Times New Roman" panose="02020603050405020304" pitchFamily="18" charset="0"/>
                <a:cs typeface="Times New Roman" panose="02020603050405020304" pitchFamily="18" charset="0"/>
              </a:rPr>
              <a:t>Achievement of socio-economic developmental goals</a:t>
            </a:r>
          </a:p>
          <a:p>
            <a:pPr marL="274320" lvl="1" indent="0" algn="just">
              <a:buNone/>
            </a:pPr>
            <a:endParaRPr lang="en-IN" sz="2400" dirty="0" smtClean="0">
              <a:latin typeface="Times New Roman" panose="02020603050405020304" pitchFamily="18" charset="0"/>
              <a:cs typeface="Times New Roman" panose="02020603050405020304" pitchFamily="18" charset="0"/>
            </a:endParaRPr>
          </a:p>
          <a:p>
            <a:pPr lvl="0"/>
            <a:r>
              <a:rPr lang="en-GB" sz="2800" dirty="0" smtClean="0">
                <a:latin typeface="Times New Roman" pitchFamily="18" charset="0"/>
                <a:cs typeface="Times New Roman" pitchFamily="18" charset="0"/>
              </a:rPr>
              <a:t>Public Procurement  could </a:t>
            </a:r>
          </a:p>
          <a:p>
            <a:pPr lvl="1" algn="just">
              <a:buFont typeface="Wingdings" pitchFamily="2" charset="2"/>
              <a:buChar char="v"/>
            </a:pPr>
            <a:r>
              <a:rPr lang="en-IN" sz="2400" dirty="0">
                <a:latin typeface="Times New Roman" panose="02020603050405020304" pitchFamily="18" charset="0"/>
                <a:cs typeface="Times New Roman" panose="02020603050405020304" pitchFamily="18" charset="0"/>
              </a:rPr>
              <a:t>allow policy-makers to react to changes in macroeconomic indicators</a:t>
            </a:r>
          </a:p>
          <a:p>
            <a:pPr lvl="1" algn="just">
              <a:buFont typeface="Wingdings" pitchFamily="2" charset="2"/>
              <a:buChar char="v"/>
            </a:pPr>
            <a:r>
              <a:rPr lang="en-IN" sz="2400" dirty="0">
                <a:latin typeface="Times New Roman" panose="02020603050405020304" pitchFamily="18" charset="0"/>
                <a:cs typeface="Times New Roman" panose="02020603050405020304" pitchFamily="18" charset="0"/>
              </a:rPr>
              <a:t>calibrate public expenditure to balance conflicting objectives</a:t>
            </a:r>
          </a:p>
          <a:p>
            <a:pPr marL="109728" lvl="0" indent="0">
              <a:buNone/>
            </a:pPr>
            <a:endParaRPr lang="en-GB" sz="2800" dirty="0" smtClean="0">
              <a:latin typeface="Times New Roman" pitchFamily="18" charset="0"/>
              <a:cs typeface="Times New Roman" pitchFamily="18" charset="0"/>
            </a:endParaRPr>
          </a:p>
          <a:p>
            <a:pPr lvl="0"/>
            <a:r>
              <a:rPr lang="en-IN" sz="2400" b="1" dirty="0" smtClean="0">
                <a:solidFill>
                  <a:schemeClr val="bg2">
                    <a:lumMod val="50000"/>
                  </a:schemeClr>
                </a:solidFill>
                <a:latin typeface="Times New Roman" panose="02020603050405020304" pitchFamily="18" charset="0"/>
                <a:cs typeface="Times New Roman" panose="02020603050405020304" pitchFamily="18" charset="0"/>
              </a:rPr>
              <a:t>Rationale</a:t>
            </a:r>
            <a:endParaRPr lang="en-IN" sz="2400" b="1" dirty="0">
              <a:solidFill>
                <a:schemeClr val="bg2">
                  <a:lumMod val="50000"/>
                </a:schemeClr>
              </a:solidFill>
              <a:latin typeface="Times New Roman" panose="02020603050405020304" pitchFamily="18" charset="0"/>
              <a:cs typeface="Times New Roman" panose="02020603050405020304" pitchFamily="18" charset="0"/>
            </a:endParaRPr>
          </a:p>
          <a:p>
            <a:pPr lvl="1">
              <a:buFont typeface="Wingdings" pitchFamily="2" charset="2"/>
              <a:buChar char="v"/>
            </a:pPr>
            <a:r>
              <a:rPr lang="en-GB" sz="2400" dirty="0" smtClean="0">
                <a:latin typeface="Times New Roman" pitchFamily="18" charset="0"/>
                <a:cs typeface="Times New Roman" pitchFamily="18" charset="0"/>
              </a:rPr>
              <a:t>stimulate </a:t>
            </a:r>
            <a:r>
              <a:rPr lang="en-GB" sz="2400" dirty="0">
                <a:latin typeface="Times New Roman" pitchFamily="18" charset="0"/>
                <a:cs typeface="Times New Roman" pitchFamily="18" charset="0"/>
              </a:rPr>
              <a:t>local manufacturing capacities and employment</a:t>
            </a:r>
            <a:endParaRPr lang="en-US" sz="1600" dirty="0">
              <a:latin typeface="Times New Roman" pitchFamily="18" charset="0"/>
              <a:cs typeface="Times New Roman" pitchFamily="18" charset="0"/>
            </a:endParaRPr>
          </a:p>
          <a:p>
            <a:pPr lvl="1">
              <a:buFont typeface="Wingdings" pitchFamily="2" charset="2"/>
              <a:buChar char="v"/>
            </a:pPr>
            <a:r>
              <a:rPr lang="en-GB" sz="2400" dirty="0">
                <a:latin typeface="Times New Roman" pitchFamily="18" charset="0"/>
                <a:cs typeface="Times New Roman" pitchFamily="18" charset="0"/>
              </a:rPr>
              <a:t>promote competition in the marketplace</a:t>
            </a:r>
            <a:endParaRPr lang="en-US" sz="1600" dirty="0">
              <a:latin typeface="Times New Roman" pitchFamily="18" charset="0"/>
              <a:cs typeface="Times New Roman" pitchFamily="18" charset="0"/>
            </a:endParaRPr>
          </a:p>
          <a:p>
            <a:pPr lvl="1" algn="just">
              <a:buFont typeface="Wingdings" pitchFamily="2" charset="2"/>
              <a:buChar char="v"/>
            </a:pPr>
            <a:r>
              <a:rPr lang="en-GB" sz="2400" dirty="0">
                <a:latin typeface="Times New Roman" pitchFamily="18" charset="0"/>
                <a:cs typeface="Times New Roman" pitchFamily="18" charset="0"/>
              </a:rPr>
              <a:t>provide support to priority sectors becoming more competitive and export oriented, particularly those sectors which are becoming more import-intensive for raising their competitiveness as well as exports</a:t>
            </a:r>
            <a:endParaRPr lang="en-US" sz="1600" dirty="0">
              <a:latin typeface="Times New Roman" pitchFamily="18" charset="0"/>
              <a:cs typeface="Times New Roman" pitchFamily="18" charset="0"/>
            </a:endParaRPr>
          </a:p>
          <a:p>
            <a:pPr lvl="1">
              <a:buFont typeface="Wingdings" pitchFamily="2" charset="2"/>
              <a:buChar char="v"/>
            </a:pPr>
            <a:r>
              <a:rPr lang="en-GB" sz="2400" dirty="0">
                <a:latin typeface="Times New Roman" pitchFamily="18" charset="0"/>
                <a:cs typeface="Times New Roman" pitchFamily="18" charset="0"/>
              </a:rPr>
              <a:t>adhere to good fiscal practices</a:t>
            </a:r>
            <a:endParaRPr lang="en-US" sz="1600" dirty="0">
              <a:latin typeface="Times New Roman" pitchFamily="18" charset="0"/>
              <a:cs typeface="Times New Roman" pitchFamily="18" charset="0"/>
            </a:endParaRPr>
          </a:p>
          <a:p>
            <a:pPr lvl="1">
              <a:buFont typeface="Wingdings" pitchFamily="2" charset="2"/>
              <a:buChar char="v"/>
            </a:pPr>
            <a:r>
              <a:rPr lang="en-GB" sz="2400" dirty="0">
                <a:latin typeface="Times New Roman" pitchFamily="18" charset="0"/>
                <a:cs typeface="Times New Roman" pitchFamily="18" charset="0"/>
              </a:rPr>
              <a:t>promote sustainable production and consumption practices</a:t>
            </a:r>
            <a:endParaRPr lang="en-US" sz="1600" dirty="0">
              <a:latin typeface="Times New Roman" pitchFamily="18" charset="0"/>
              <a:cs typeface="Times New Roman" pitchFamily="18" charset="0"/>
            </a:endParaRPr>
          </a:p>
          <a:p>
            <a:pPr marL="274320" lvl="1" indent="0" algn="just">
              <a:buNone/>
            </a:pPr>
            <a:endParaRPr lang="en-IN" sz="2400" dirty="0" smtClean="0">
              <a:latin typeface="Times New Roman" panose="02020603050405020304" pitchFamily="18" charset="0"/>
              <a:cs typeface="Times New Roman" panose="02020603050405020304" pitchFamily="18" charset="0"/>
            </a:endParaRPr>
          </a:p>
          <a:p>
            <a:pPr algn="just"/>
            <a:endParaRPr lang="en-IN" sz="2400" b="1" dirty="0" smtClean="0">
              <a:latin typeface="Times New Roman" panose="02020603050405020304" pitchFamily="18" charset="0"/>
              <a:cs typeface="Times New Roman" panose="02020603050405020304" pitchFamily="18" charset="0"/>
            </a:endParaRPr>
          </a:p>
          <a:p>
            <a:pPr algn="just"/>
            <a:endParaRPr lang="en-IN" sz="2400" b="1" dirty="0">
              <a:latin typeface="Times New Roman" panose="02020603050405020304" pitchFamily="18" charset="0"/>
              <a:cs typeface="Times New Roman" panose="02020603050405020304" pitchFamily="18" charset="0"/>
            </a:endParaRPr>
          </a:p>
          <a:p>
            <a:pPr>
              <a:buFont typeface="Wingdings" pitchFamily="2" charset="2"/>
              <a:buChar char="v"/>
            </a:pPr>
            <a:endParaRPr lang="en-US" sz="2400" dirty="0" smtClean="0"/>
          </a:p>
          <a:p>
            <a:endParaRPr lang="en-US" dirty="0"/>
          </a:p>
        </p:txBody>
      </p:sp>
      <p:sp>
        <p:nvSpPr>
          <p:cNvPr id="4" name="Slide Number Placeholder 3"/>
          <p:cNvSpPr>
            <a:spLocks noGrp="1"/>
          </p:cNvSpPr>
          <p:nvPr>
            <p:ph type="sldNum" sz="quarter" idx="12"/>
          </p:nvPr>
        </p:nvSpPr>
        <p:spPr/>
        <p:txBody>
          <a:bodyPr/>
          <a:lstStyle/>
          <a:p>
            <a:fld id="{3ECB2F0D-5C05-4E4D-9A9D-57BDBCE513B0}" type="slidenum">
              <a:rPr lang="en-US" smtClean="0"/>
              <a:t>4</a:t>
            </a:fld>
            <a:endParaRPr lang="en-US"/>
          </a:p>
        </p:txBody>
      </p:sp>
      <p:sp>
        <p:nvSpPr>
          <p:cNvPr id="2" name="Title 1"/>
          <p:cNvSpPr>
            <a:spLocks noGrp="1"/>
          </p:cNvSpPr>
          <p:nvPr>
            <p:ph type="title"/>
          </p:nvPr>
        </p:nvSpPr>
        <p:spPr>
          <a:xfrm>
            <a:off x="457200" y="0"/>
            <a:ext cx="8229600" cy="762000"/>
          </a:xfrm>
        </p:spPr>
        <p:txBody>
          <a:bodyPr>
            <a:noAutofit/>
          </a:bodyPr>
          <a:lstStyle/>
          <a:p>
            <a:pPr algn="ctr"/>
            <a:r>
              <a:rPr lang="en-US" sz="2800" b="1" dirty="0" smtClean="0">
                <a:solidFill>
                  <a:schemeClr val="bg2">
                    <a:lumMod val="50000"/>
                  </a:schemeClr>
                </a:solidFill>
                <a:effectLst/>
                <a:latin typeface="Times New Roman" pitchFamily="18" charset="0"/>
                <a:cs typeface="Times New Roman" pitchFamily="18" charset="0"/>
              </a:rPr>
              <a:t>Why Public Procurement Policy of India is required?</a:t>
            </a:r>
            <a:endParaRPr lang="en-US" sz="2800" b="1" dirty="0">
              <a:solidFill>
                <a:schemeClr val="bg2">
                  <a:lumMod val="50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98737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fade">
                                      <p:cBhvr>
                                        <p:cTn id="41" dur="500"/>
                                        <p:tgtEl>
                                          <p:spTgt spid="3">
                                            <p:txEl>
                                              <p:pRg st="11" end="11"/>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fade">
                                      <p:cBhvr>
                                        <p:cTn id="44" dur="500"/>
                                        <p:tgtEl>
                                          <p:spTgt spid="3">
                                            <p:txEl>
                                              <p:pRg st="12" end="12"/>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fade">
                                      <p:cBhvr>
                                        <p:cTn id="47" dur="500"/>
                                        <p:tgtEl>
                                          <p:spTgt spid="3">
                                            <p:txEl>
                                              <p:pRg st="13" end="13"/>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14" end="14"/>
                                            </p:txEl>
                                          </p:spTgt>
                                        </p:tgtEl>
                                        <p:attrNameLst>
                                          <p:attrName>style.visibility</p:attrName>
                                        </p:attrNameLst>
                                      </p:cBhvr>
                                      <p:to>
                                        <p:strVal val="visible"/>
                                      </p:to>
                                    </p:set>
                                    <p:animEffect transition="in" filter="fade">
                                      <p:cBhvr>
                                        <p:cTn id="50"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lstStyle/>
          <a:p>
            <a:r>
              <a:rPr lang="en-GB" sz="2800" dirty="0" smtClean="0">
                <a:latin typeface="Times New Roman" pitchFamily="18" charset="0"/>
                <a:cs typeface="Times New Roman" pitchFamily="18" charset="0"/>
              </a:rPr>
              <a:t>reorientation </a:t>
            </a:r>
            <a:r>
              <a:rPr lang="en-GB" sz="2800" dirty="0">
                <a:latin typeface="Times New Roman" pitchFamily="18" charset="0"/>
                <a:cs typeface="Times New Roman" pitchFamily="18" charset="0"/>
              </a:rPr>
              <a:t>needed in the </a:t>
            </a:r>
            <a:r>
              <a:rPr lang="en-GB" sz="2800" dirty="0" smtClean="0">
                <a:latin typeface="Times New Roman" pitchFamily="18" charset="0"/>
                <a:cs typeface="Times New Roman" pitchFamily="18" charset="0"/>
              </a:rPr>
              <a:t>policy/legislation</a:t>
            </a:r>
          </a:p>
          <a:p>
            <a:pPr marL="109728" indent="0">
              <a:buNone/>
            </a:pPr>
            <a:endParaRPr lang="en-GB"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enduring </a:t>
            </a:r>
            <a:r>
              <a:rPr lang="en-GB" sz="2800" dirty="0">
                <a:latin typeface="Times New Roman" pitchFamily="18" charset="0"/>
                <a:cs typeface="Times New Roman" pitchFamily="18" charset="0"/>
              </a:rPr>
              <a:t>principles which the new policy must continue to uphold; </a:t>
            </a:r>
            <a:r>
              <a:rPr lang="en-GB" sz="2800" dirty="0" smtClean="0">
                <a:latin typeface="Times New Roman" pitchFamily="18" charset="0"/>
                <a:cs typeface="Times New Roman" pitchFamily="18" charset="0"/>
              </a:rPr>
              <a:t>and</a:t>
            </a:r>
          </a:p>
          <a:p>
            <a:pPr marL="0" indent="0">
              <a:buNone/>
            </a:pPr>
            <a:endParaRPr lang="en-GB"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coherence between public </a:t>
            </a:r>
            <a:r>
              <a:rPr lang="en-GB" sz="2800" dirty="0">
                <a:latin typeface="Times New Roman" pitchFamily="18" charset="0"/>
                <a:cs typeface="Times New Roman" pitchFamily="18" charset="0"/>
              </a:rPr>
              <a:t>procurement policy </a:t>
            </a:r>
            <a:r>
              <a:rPr lang="en-GB" sz="2800" dirty="0" smtClean="0">
                <a:latin typeface="Times New Roman" pitchFamily="18" charset="0"/>
                <a:cs typeface="Times New Roman" pitchFamily="18" charset="0"/>
              </a:rPr>
              <a:t> and other </a:t>
            </a:r>
            <a:r>
              <a:rPr lang="en-GB" sz="2800" dirty="0">
                <a:latin typeface="Times New Roman" pitchFamily="18" charset="0"/>
                <a:cs typeface="Times New Roman" pitchFamily="18" charset="0"/>
              </a:rPr>
              <a:t>major macro level policies of the </a:t>
            </a:r>
            <a:r>
              <a:rPr lang="en-GB" sz="2800" dirty="0" smtClean="0">
                <a:latin typeface="Times New Roman" pitchFamily="18" charset="0"/>
                <a:cs typeface="Times New Roman" pitchFamily="18" charset="0"/>
              </a:rPr>
              <a:t>country</a:t>
            </a:r>
            <a:endParaRPr lang="en-US" sz="28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3ECB2F0D-5C05-4E4D-9A9D-57BDBCE513B0}" type="slidenum">
              <a:rPr lang="en-US" smtClean="0"/>
              <a:t>5</a:t>
            </a:fld>
            <a:endParaRPr lang="en-US"/>
          </a:p>
        </p:txBody>
      </p:sp>
      <p:sp>
        <p:nvSpPr>
          <p:cNvPr id="2" name="Title 1"/>
          <p:cNvSpPr>
            <a:spLocks noGrp="1"/>
          </p:cNvSpPr>
          <p:nvPr>
            <p:ph type="title"/>
          </p:nvPr>
        </p:nvSpPr>
        <p:spPr>
          <a:xfrm>
            <a:off x="457200" y="274638"/>
            <a:ext cx="8229600" cy="792162"/>
          </a:xfrm>
        </p:spPr>
        <p:txBody>
          <a:bodyPr>
            <a:normAutofit/>
          </a:bodyPr>
          <a:lstStyle/>
          <a:p>
            <a:r>
              <a:rPr lang="en-US" sz="3600" b="1" dirty="0" smtClean="0">
                <a:solidFill>
                  <a:schemeClr val="bg2">
                    <a:lumMod val="50000"/>
                  </a:schemeClr>
                </a:solidFill>
                <a:effectLst/>
                <a:latin typeface="Times New Roman" pitchFamily="18" charset="0"/>
                <a:cs typeface="Times New Roman" pitchFamily="18" charset="0"/>
              </a:rPr>
              <a:t>Elements of Public Procurement Policy</a:t>
            </a:r>
            <a:endParaRPr lang="en-US" sz="3600" b="1" dirty="0">
              <a:solidFill>
                <a:schemeClr val="bg2">
                  <a:lumMod val="50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43854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839200" cy="5638800"/>
          </a:xfrm>
        </p:spPr>
        <p:txBody>
          <a:bodyPr>
            <a:normAutofit/>
          </a:bodyPr>
          <a:lstStyle/>
          <a:p>
            <a:r>
              <a:rPr lang="en-GB" sz="2100" b="1" dirty="0" smtClean="0">
                <a:solidFill>
                  <a:schemeClr val="bg2">
                    <a:lumMod val="50000"/>
                  </a:schemeClr>
                </a:solidFill>
                <a:latin typeface="Times New Roman" pitchFamily="18" charset="0"/>
                <a:cs typeface="Times New Roman" pitchFamily="18" charset="0"/>
              </a:rPr>
              <a:t>Transparency</a:t>
            </a:r>
            <a:r>
              <a:rPr lang="en-GB" sz="2100" b="1" dirty="0">
                <a:solidFill>
                  <a:schemeClr val="bg2">
                    <a:lumMod val="50000"/>
                  </a:schemeClr>
                </a:solidFill>
                <a:latin typeface="Times New Roman" pitchFamily="18" charset="0"/>
                <a:cs typeface="Times New Roman" pitchFamily="18" charset="0"/>
              </a:rPr>
              <a:t>, Probity and </a:t>
            </a:r>
            <a:r>
              <a:rPr lang="en-GB" sz="2100" b="1" dirty="0" smtClean="0">
                <a:solidFill>
                  <a:schemeClr val="bg2">
                    <a:lumMod val="50000"/>
                  </a:schemeClr>
                </a:solidFill>
                <a:latin typeface="Times New Roman" pitchFamily="18" charset="0"/>
                <a:cs typeface="Times New Roman" pitchFamily="18" charset="0"/>
              </a:rPr>
              <a:t>Competition</a:t>
            </a:r>
          </a:p>
          <a:p>
            <a:pPr marL="109728" indent="0">
              <a:buNone/>
            </a:pPr>
            <a:endParaRPr lang="en-GB" sz="2100" b="1" dirty="0" smtClean="0">
              <a:latin typeface="Times New Roman" pitchFamily="18" charset="0"/>
              <a:cs typeface="Times New Roman" pitchFamily="18" charset="0"/>
            </a:endParaRPr>
          </a:p>
          <a:p>
            <a:r>
              <a:rPr lang="en-GB" sz="2100" b="1" dirty="0">
                <a:solidFill>
                  <a:schemeClr val="bg2">
                    <a:lumMod val="50000"/>
                  </a:schemeClr>
                </a:solidFill>
                <a:latin typeface="Times New Roman" pitchFamily="18" charset="0"/>
                <a:cs typeface="Times New Roman" pitchFamily="18" charset="0"/>
              </a:rPr>
              <a:t>Market access </a:t>
            </a:r>
            <a:r>
              <a:rPr lang="en-GB" sz="2100" b="1" dirty="0" smtClean="0">
                <a:solidFill>
                  <a:schemeClr val="bg2">
                    <a:lumMod val="50000"/>
                  </a:schemeClr>
                </a:solidFill>
                <a:latin typeface="Times New Roman" pitchFamily="18" charset="0"/>
                <a:cs typeface="Times New Roman" pitchFamily="18" charset="0"/>
              </a:rPr>
              <a:t>issues</a:t>
            </a:r>
            <a:r>
              <a:rPr lang="en-GB" sz="2100" b="1" dirty="0" smtClean="0">
                <a:latin typeface="Times New Roman" pitchFamily="18" charset="0"/>
                <a:cs typeface="Times New Roman" pitchFamily="18" charset="0"/>
              </a:rPr>
              <a:t> </a:t>
            </a:r>
            <a:r>
              <a:rPr lang="en-GB" sz="2100" dirty="0" smtClean="0">
                <a:latin typeface="Times New Roman" pitchFamily="18" charset="0"/>
                <a:cs typeface="Times New Roman" pitchFamily="18" charset="0"/>
              </a:rPr>
              <a:t>– how open should GP market?</a:t>
            </a:r>
          </a:p>
          <a:p>
            <a:pPr lvl="1">
              <a:buFont typeface="Wingdings" pitchFamily="2" charset="2"/>
              <a:buChar char="v"/>
            </a:pPr>
            <a:r>
              <a:rPr lang="en-US" sz="2100" dirty="0" smtClean="0">
                <a:latin typeface="Times New Roman" pitchFamily="18" charset="0"/>
                <a:cs typeface="Times New Roman" pitchFamily="18" charset="0"/>
              </a:rPr>
              <a:t>No discrimination between foreign &amp; domestic supplier</a:t>
            </a:r>
          </a:p>
          <a:p>
            <a:pPr lvl="1">
              <a:buFont typeface="Wingdings" pitchFamily="2" charset="2"/>
              <a:buChar char="v"/>
            </a:pPr>
            <a:r>
              <a:rPr lang="en-US" sz="2100" dirty="0" smtClean="0">
                <a:latin typeface="Times New Roman" pitchFamily="18" charset="0"/>
                <a:cs typeface="Times New Roman" pitchFamily="18" charset="0"/>
              </a:rPr>
              <a:t>In exceptional circumstances, domestic players get </a:t>
            </a:r>
            <a:r>
              <a:rPr lang="en-US" sz="2100" dirty="0" err="1" smtClean="0">
                <a:latin typeface="Times New Roman" pitchFamily="18" charset="0"/>
                <a:cs typeface="Times New Roman" pitchFamily="18" charset="0"/>
              </a:rPr>
              <a:t>prefrential</a:t>
            </a:r>
            <a:r>
              <a:rPr lang="en-US" sz="2100" dirty="0" smtClean="0">
                <a:latin typeface="Times New Roman" pitchFamily="18" charset="0"/>
                <a:cs typeface="Times New Roman" pitchFamily="18" charset="0"/>
              </a:rPr>
              <a:t> market access</a:t>
            </a:r>
          </a:p>
          <a:p>
            <a:pPr marL="393192" lvl="1" indent="0">
              <a:buNone/>
            </a:pPr>
            <a:endParaRPr lang="en-US" sz="2100" dirty="0" smtClean="0">
              <a:latin typeface="Times New Roman" pitchFamily="18" charset="0"/>
              <a:cs typeface="Times New Roman" pitchFamily="18" charset="0"/>
            </a:endParaRPr>
          </a:p>
          <a:p>
            <a:r>
              <a:rPr lang="en-GB" sz="2100" b="1" dirty="0" smtClean="0">
                <a:solidFill>
                  <a:schemeClr val="bg2">
                    <a:lumMod val="50000"/>
                  </a:schemeClr>
                </a:solidFill>
                <a:latin typeface="Times New Roman" pitchFamily="18" charset="0"/>
                <a:cs typeface="Times New Roman" pitchFamily="18" charset="0"/>
              </a:rPr>
              <a:t>Addressing </a:t>
            </a:r>
            <a:r>
              <a:rPr lang="en-GB" sz="2100" b="1" dirty="0">
                <a:solidFill>
                  <a:schemeClr val="bg2">
                    <a:lumMod val="50000"/>
                  </a:schemeClr>
                </a:solidFill>
                <a:latin typeface="Times New Roman" pitchFamily="18" charset="0"/>
                <a:cs typeface="Times New Roman" pitchFamily="18" charset="0"/>
              </a:rPr>
              <a:t>Structural </a:t>
            </a:r>
            <a:r>
              <a:rPr lang="en-GB" sz="2100" b="1" dirty="0" smtClean="0">
                <a:solidFill>
                  <a:schemeClr val="bg2">
                    <a:lumMod val="50000"/>
                  </a:schemeClr>
                </a:solidFill>
                <a:latin typeface="Times New Roman" pitchFamily="18" charset="0"/>
                <a:cs typeface="Times New Roman" pitchFamily="18" charset="0"/>
              </a:rPr>
              <a:t>weaknesses</a:t>
            </a:r>
          </a:p>
          <a:p>
            <a:pPr lvl="1">
              <a:buFont typeface="Wingdings" pitchFamily="2" charset="2"/>
              <a:buChar char="v"/>
            </a:pPr>
            <a:r>
              <a:rPr lang="en-GB" sz="2100" dirty="0">
                <a:latin typeface="Times New Roman" pitchFamily="18" charset="0"/>
                <a:cs typeface="Times New Roman" pitchFamily="18" charset="0"/>
              </a:rPr>
              <a:t>grievance </a:t>
            </a:r>
            <a:r>
              <a:rPr lang="en-GB" sz="2100" dirty="0" err="1">
                <a:latin typeface="Times New Roman" pitchFamily="18" charset="0"/>
                <a:cs typeface="Times New Roman" pitchFamily="18" charset="0"/>
              </a:rPr>
              <a:t>redressal</a:t>
            </a:r>
            <a:r>
              <a:rPr lang="en-GB" sz="2100" dirty="0">
                <a:latin typeface="Times New Roman" pitchFamily="18" charset="0"/>
                <a:cs typeface="Times New Roman" pitchFamily="18" charset="0"/>
              </a:rPr>
              <a:t> mechanism </a:t>
            </a:r>
            <a:r>
              <a:rPr lang="en-GB" sz="2100" dirty="0" smtClean="0">
                <a:latin typeface="Times New Roman" pitchFamily="18" charset="0"/>
                <a:cs typeface="Times New Roman" pitchFamily="18" charset="0"/>
              </a:rPr>
              <a:t>–only recommendatory power </a:t>
            </a:r>
          </a:p>
          <a:p>
            <a:pPr lvl="1">
              <a:buFont typeface="Wingdings" pitchFamily="2" charset="2"/>
              <a:buChar char="v"/>
            </a:pPr>
            <a:r>
              <a:rPr lang="en-GB" sz="2100" dirty="0" smtClean="0">
                <a:latin typeface="Times New Roman" pitchFamily="18" charset="0"/>
                <a:cs typeface="Times New Roman" pitchFamily="18" charset="0"/>
              </a:rPr>
              <a:t>review restricted to grievances arising </a:t>
            </a:r>
            <a:r>
              <a:rPr lang="en-GB" sz="2100" dirty="0">
                <a:latin typeface="Times New Roman" pitchFamily="18" charset="0"/>
                <a:cs typeface="Times New Roman" pitchFamily="18" charset="0"/>
              </a:rPr>
              <a:t>at the stage of bidding or tendering, </a:t>
            </a:r>
            <a:r>
              <a:rPr lang="en-GB" sz="2100" dirty="0" smtClean="0">
                <a:latin typeface="Times New Roman" pitchFamily="18" charset="0"/>
                <a:cs typeface="Times New Roman" pitchFamily="18" charset="0"/>
              </a:rPr>
              <a:t>while maximum </a:t>
            </a:r>
            <a:r>
              <a:rPr lang="en-GB" sz="2100" dirty="0">
                <a:latin typeface="Times New Roman" pitchFamily="18" charset="0"/>
                <a:cs typeface="Times New Roman" pitchFamily="18" charset="0"/>
              </a:rPr>
              <a:t>disputes arise in the contract management </a:t>
            </a:r>
            <a:r>
              <a:rPr lang="en-GB" sz="2100" dirty="0" smtClean="0">
                <a:latin typeface="Times New Roman" pitchFamily="18" charset="0"/>
                <a:cs typeface="Times New Roman" pitchFamily="18" charset="0"/>
              </a:rPr>
              <a:t>stage</a:t>
            </a:r>
          </a:p>
          <a:p>
            <a:pPr lvl="1">
              <a:buFont typeface="Wingdings" pitchFamily="2" charset="2"/>
              <a:buChar char="v"/>
            </a:pPr>
            <a:r>
              <a:rPr lang="en-GB" sz="2100" dirty="0">
                <a:latin typeface="Times New Roman" pitchFamily="18" charset="0"/>
                <a:cs typeface="Times New Roman" pitchFamily="18" charset="0"/>
              </a:rPr>
              <a:t>Independent External Monitors (IEMs)</a:t>
            </a:r>
            <a:endParaRPr lang="en-US" sz="2100" dirty="0">
              <a:latin typeface="Times New Roman" pitchFamily="18" charset="0"/>
              <a:cs typeface="Times New Roman" pitchFamily="18" charset="0"/>
            </a:endParaRPr>
          </a:p>
          <a:p>
            <a:pPr>
              <a:buFont typeface="Wingdings" pitchFamily="2" charset="2"/>
              <a:buChar char="v"/>
            </a:pPr>
            <a:endParaRPr lang="en-US" sz="2200" dirty="0">
              <a:latin typeface="Times New Roman" pitchFamily="18" charset="0"/>
              <a:cs typeface="Times New Roman" pitchFamily="18" charset="0"/>
            </a:endParaRPr>
          </a:p>
          <a:p>
            <a:pPr>
              <a:buFont typeface="Wingdings" pitchFamily="2" charset="2"/>
              <a:buChar char="v"/>
            </a:pPr>
            <a:endParaRPr lang="en-US" sz="2800" dirty="0"/>
          </a:p>
        </p:txBody>
      </p:sp>
      <p:sp>
        <p:nvSpPr>
          <p:cNvPr id="4" name="Slide Number Placeholder 3"/>
          <p:cNvSpPr>
            <a:spLocks noGrp="1"/>
          </p:cNvSpPr>
          <p:nvPr>
            <p:ph type="sldNum" sz="quarter" idx="12"/>
          </p:nvPr>
        </p:nvSpPr>
        <p:spPr/>
        <p:txBody>
          <a:bodyPr/>
          <a:lstStyle/>
          <a:p>
            <a:fld id="{3ECB2F0D-5C05-4E4D-9A9D-57BDBCE513B0}" type="slidenum">
              <a:rPr lang="en-US" smtClean="0"/>
              <a:t>6</a:t>
            </a:fld>
            <a:endParaRPr lang="en-US"/>
          </a:p>
        </p:txBody>
      </p:sp>
      <p:sp>
        <p:nvSpPr>
          <p:cNvPr id="2" name="Title 1"/>
          <p:cNvSpPr>
            <a:spLocks noGrp="1"/>
          </p:cNvSpPr>
          <p:nvPr>
            <p:ph type="title"/>
          </p:nvPr>
        </p:nvSpPr>
        <p:spPr>
          <a:xfrm>
            <a:off x="457200" y="0"/>
            <a:ext cx="8229600" cy="838200"/>
          </a:xfrm>
        </p:spPr>
        <p:txBody>
          <a:bodyPr>
            <a:normAutofit fontScale="90000"/>
          </a:bodyPr>
          <a:lstStyle/>
          <a:p>
            <a:pPr algn="ctr"/>
            <a:r>
              <a:rPr lang="en-US" dirty="0" smtClean="0"/>
              <a:t/>
            </a:r>
            <a:br>
              <a:rPr lang="en-US" dirty="0" smtClean="0"/>
            </a:br>
            <a:r>
              <a:rPr lang="en-US" sz="3600" b="1" dirty="0" smtClean="0">
                <a:solidFill>
                  <a:schemeClr val="bg2">
                    <a:lumMod val="50000"/>
                  </a:schemeClr>
                </a:solidFill>
                <a:effectLst/>
                <a:latin typeface="Times New Roman" pitchFamily="18" charset="0"/>
                <a:cs typeface="Times New Roman" pitchFamily="18" charset="0"/>
              </a:rPr>
              <a:t>Need </a:t>
            </a:r>
            <a:r>
              <a:rPr lang="en-US" sz="3600" b="1" dirty="0">
                <a:solidFill>
                  <a:schemeClr val="bg2">
                    <a:lumMod val="50000"/>
                  </a:schemeClr>
                </a:solidFill>
                <a:effectLst/>
                <a:latin typeface="Times New Roman" pitchFamily="18" charset="0"/>
                <a:cs typeface="Times New Roman" pitchFamily="18" charset="0"/>
              </a:rPr>
              <a:t>for reorientation</a:t>
            </a:r>
            <a:r>
              <a:rPr lang="en-US" sz="3100" b="1"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en-US" sz="3100" b="1"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br>
            <a:endParaRPr lang="en-US" sz="3100" b="1"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13181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100" b="1" dirty="0">
                <a:solidFill>
                  <a:schemeClr val="bg2">
                    <a:lumMod val="50000"/>
                  </a:schemeClr>
                </a:solidFill>
                <a:latin typeface="Times New Roman" pitchFamily="18" charset="0"/>
                <a:cs typeface="Times New Roman" pitchFamily="18" charset="0"/>
              </a:rPr>
              <a:t>Sustainability issues </a:t>
            </a:r>
            <a:endParaRPr lang="en-GB" sz="2100" dirty="0" smtClean="0">
              <a:solidFill>
                <a:schemeClr val="bg2">
                  <a:lumMod val="50000"/>
                </a:schemeClr>
              </a:solidFill>
              <a:latin typeface="Times New Roman" pitchFamily="18" charset="0"/>
              <a:cs typeface="Times New Roman" pitchFamily="18" charset="0"/>
            </a:endParaRPr>
          </a:p>
          <a:p>
            <a:endParaRPr lang="en-GB" sz="2100" dirty="0">
              <a:latin typeface="Times New Roman" pitchFamily="18" charset="0"/>
              <a:cs typeface="Times New Roman" pitchFamily="18" charset="0"/>
            </a:endParaRPr>
          </a:p>
          <a:p>
            <a:pPr lvl="1" algn="just">
              <a:buFont typeface="Wingdings" pitchFamily="2" charset="2"/>
              <a:buChar char="v"/>
            </a:pPr>
            <a:r>
              <a:rPr lang="en-US" sz="2400" dirty="0" smtClean="0">
                <a:latin typeface="Times New Roman" pitchFamily="18" charset="0"/>
                <a:cs typeface="Times New Roman" pitchFamily="18" charset="0"/>
              </a:rPr>
              <a:t>Green </a:t>
            </a:r>
            <a:r>
              <a:rPr lang="en-US" sz="2400" dirty="0">
                <a:latin typeface="Times New Roman" pitchFamily="18" charset="0"/>
                <a:cs typeface="Times New Roman" pitchFamily="18" charset="0"/>
              </a:rPr>
              <a:t>Shoots in Public Procurement Bill 2012 </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by strengthening the existing “Criteria for Evaluation” in </a:t>
            </a:r>
            <a:r>
              <a:rPr lang="en-GB" sz="2400" dirty="0">
                <a:latin typeface="Times New Roman" pitchFamily="18" charset="0"/>
                <a:cs typeface="Times New Roman" pitchFamily="18" charset="0"/>
              </a:rPr>
              <a:t> section 21 stressing not only the “functional characteristics” but also the “environmental characteristics” of the subject </a:t>
            </a:r>
            <a:r>
              <a:rPr lang="en-GB" sz="2400" dirty="0" smtClean="0">
                <a:latin typeface="Times New Roman" pitchFamily="18" charset="0"/>
                <a:cs typeface="Times New Roman" pitchFamily="18" charset="0"/>
              </a:rPr>
              <a:t>matter - not enough</a:t>
            </a:r>
          </a:p>
          <a:p>
            <a:pPr marL="393192" lvl="1" indent="0" algn="just">
              <a:buNone/>
            </a:pPr>
            <a:endParaRPr lang="en-GB" sz="2400" dirty="0">
              <a:latin typeface="Times New Roman" pitchFamily="18" charset="0"/>
              <a:cs typeface="Times New Roman" pitchFamily="18" charset="0"/>
            </a:endParaRPr>
          </a:p>
          <a:p>
            <a:pPr lvl="1" algn="just">
              <a:buFont typeface="Wingdings" pitchFamily="2" charset="2"/>
              <a:buChar char="v"/>
            </a:pPr>
            <a:r>
              <a:rPr lang="en-US" sz="2400" dirty="0">
                <a:latin typeface="Times New Roman" pitchFamily="18" charset="0"/>
                <a:cs typeface="Times New Roman" pitchFamily="18" charset="0"/>
              </a:rPr>
              <a:t> Existing examples of Indian Railways &amp; Central governments’ O.M 21.1.2013 (procurement of energy efficient appliances)</a:t>
            </a:r>
          </a:p>
          <a:p>
            <a:pPr algn="just"/>
            <a:endParaRPr lang="en-US" sz="2400" dirty="0"/>
          </a:p>
        </p:txBody>
      </p:sp>
      <p:sp>
        <p:nvSpPr>
          <p:cNvPr id="3" name="Slide Number Placeholder 2"/>
          <p:cNvSpPr>
            <a:spLocks noGrp="1"/>
          </p:cNvSpPr>
          <p:nvPr>
            <p:ph type="sldNum" sz="quarter" idx="12"/>
          </p:nvPr>
        </p:nvSpPr>
        <p:spPr/>
        <p:txBody>
          <a:bodyPr/>
          <a:lstStyle/>
          <a:p>
            <a:fld id="{3ECB2F0D-5C05-4E4D-9A9D-57BDBCE513B0}" type="slidenum">
              <a:rPr lang="en-US" smtClean="0"/>
              <a:t>7</a:t>
            </a:fld>
            <a:endParaRPr lang="en-US"/>
          </a:p>
        </p:txBody>
      </p:sp>
      <p:sp>
        <p:nvSpPr>
          <p:cNvPr id="4" name="Title 3"/>
          <p:cNvSpPr>
            <a:spLocks noGrp="1"/>
          </p:cNvSpPr>
          <p:nvPr>
            <p:ph type="title"/>
          </p:nvPr>
        </p:nvSpPr>
        <p:spPr>
          <a:xfrm>
            <a:off x="457200" y="274638"/>
            <a:ext cx="8229600" cy="868362"/>
          </a:xfrm>
        </p:spPr>
        <p:txBody>
          <a:bodyPr/>
          <a:lstStyle/>
          <a:p>
            <a:pPr algn="ctr"/>
            <a:r>
              <a:rPr lang="en-US" sz="4400" dirty="0">
                <a:solidFill>
                  <a:schemeClr val="bg2">
                    <a:lumMod val="50000"/>
                  </a:schemeClr>
                </a:solidFill>
                <a:effectLst/>
                <a:latin typeface="Times New Roman" pitchFamily="18" charset="0"/>
                <a:cs typeface="Times New Roman" pitchFamily="18" charset="0"/>
              </a:rPr>
              <a:t>Need for reorientation</a:t>
            </a:r>
            <a:endParaRPr lang="en-US" dirty="0">
              <a:solidFill>
                <a:schemeClr val="bg2">
                  <a:lumMod val="50000"/>
                </a:schemeClr>
              </a:solidFill>
            </a:endParaRPr>
          </a:p>
        </p:txBody>
      </p:sp>
    </p:spTree>
    <p:extLst>
      <p:ext uri="{BB962C8B-B14F-4D97-AF65-F5344CB8AC3E}">
        <p14:creationId xmlns:p14="http://schemas.microsoft.com/office/powerpoint/2010/main" val="3876897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10600" cy="5943600"/>
          </a:xfrm>
        </p:spPr>
        <p:txBody>
          <a:bodyPr>
            <a:noAutofit/>
          </a:bodyPr>
          <a:lstStyle/>
          <a:p>
            <a:r>
              <a:rPr lang="en-GB" sz="2400" dirty="0" smtClean="0">
                <a:latin typeface="Times New Roman" pitchFamily="18" charset="0"/>
                <a:cs typeface="Times New Roman" pitchFamily="18" charset="0"/>
              </a:rPr>
              <a:t>Coherence with </a:t>
            </a:r>
            <a:r>
              <a:rPr lang="en-GB" sz="2400" dirty="0">
                <a:latin typeface="Times New Roman" pitchFamily="18" charset="0"/>
                <a:cs typeface="Times New Roman" pitchFamily="18" charset="0"/>
              </a:rPr>
              <a:t>other major macroeconomic national policies</a:t>
            </a:r>
            <a:endParaRPr lang="en-US" sz="2400" dirty="0" smtClean="0">
              <a:latin typeface="Times New Roman" pitchFamily="18" charset="0"/>
              <a:cs typeface="Times New Roman" pitchFamily="18" charset="0"/>
            </a:endParaRPr>
          </a:p>
          <a:p>
            <a:pPr lvl="1">
              <a:buFont typeface="Wingdings" pitchFamily="2" charset="2"/>
              <a:buChar char="v"/>
            </a:pPr>
            <a:r>
              <a:rPr lang="en-US" sz="2400" b="1" dirty="0" smtClean="0">
                <a:solidFill>
                  <a:schemeClr val="bg2">
                    <a:lumMod val="50000"/>
                  </a:schemeClr>
                </a:solidFill>
                <a:latin typeface="Times New Roman" pitchFamily="18" charset="0"/>
                <a:cs typeface="Times New Roman" pitchFamily="18" charset="0"/>
              </a:rPr>
              <a:t>Manufacturing Policy</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IN" sz="2400" dirty="0">
                <a:latin typeface="Times New Roman" panose="02020603050405020304" pitchFamily="18" charset="0"/>
                <a:cs typeface="Times New Roman" panose="02020603050405020304" pitchFamily="18" charset="0"/>
              </a:rPr>
              <a:t>emphasis on local content in GP goes against the PPB 2012 which does not discriminate between domestic &amp; foreign suppliers; stricter transparency norms binding PSUs will reduce their competitiveness vis-à-vis private </a:t>
            </a:r>
            <a:r>
              <a:rPr lang="en-IN" sz="2400" dirty="0" smtClean="0">
                <a:latin typeface="Times New Roman" panose="02020603050405020304" pitchFamily="18" charset="0"/>
                <a:cs typeface="Times New Roman" panose="02020603050405020304" pitchFamily="18" charset="0"/>
              </a:rPr>
              <a:t>players</a:t>
            </a:r>
          </a:p>
          <a:p>
            <a:pPr marL="457200" lvl="1" indent="0">
              <a:buNone/>
            </a:pPr>
            <a:endParaRPr lang="en-US" sz="2400" dirty="0" smtClean="0">
              <a:latin typeface="Times New Roman" pitchFamily="18" charset="0"/>
              <a:cs typeface="Times New Roman" pitchFamily="18" charset="0"/>
            </a:endParaRPr>
          </a:p>
          <a:p>
            <a:pPr lvl="1">
              <a:buFont typeface="Wingdings" pitchFamily="2" charset="2"/>
              <a:buChar char="v"/>
            </a:pPr>
            <a:r>
              <a:rPr lang="en-US" sz="2400" b="1" dirty="0" smtClean="0">
                <a:solidFill>
                  <a:schemeClr val="bg2">
                    <a:lumMod val="50000"/>
                  </a:schemeClr>
                </a:solidFill>
                <a:latin typeface="Times New Roman" pitchFamily="18" charset="0"/>
                <a:cs typeface="Times New Roman" pitchFamily="18" charset="0"/>
              </a:rPr>
              <a:t>Sustainable </a:t>
            </a:r>
            <a:r>
              <a:rPr lang="en-US" sz="2400" b="1" dirty="0">
                <a:solidFill>
                  <a:schemeClr val="bg2">
                    <a:lumMod val="50000"/>
                  </a:schemeClr>
                </a:solidFill>
                <a:latin typeface="Times New Roman" pitchFamily="18" charset="0"/>
                <a:cs typeface="Times New Roman" pitchFamily="18" charset="0"/>
              </a:rPr>
              <a:t>Procurement</a:t>
            </a:r>
            <a:r>
              <a:rPr lang="en-US" sz="2400" b="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a:t>
            </a:r>
            <a:r>
              <a:rPr lang="en-GB" sz="2400" dirty="0" smtClean="0">
                <a:latin typeface="Times New Roman" pitchFamily="18" charset="0"/>
                <a:cs typeface="Times New Roman" pitchFamily="18" charset="0"/>
              </a:rPr>
              <a:t>o </a:t>
            </a:r>
            <a:r>
              <a:rPr lang="en-GB" sz="2400" dirty="0">
                <a:latin typeface="Times New Roman" pitchFamily="18" charset="0"/>
                <a:cs typeface="Times New Roman" pitchFamily="18" charset="0"/>
              </a:rPr>
              <a:t>sustainable perspective </a:t>
            </a:r>
            <a:r>
              <a:rPr lang="en-GB" sz="2400" dirty="0" smtClean="0">
                <a:latin typeface="Times New Roman" pitchFamily="18" charset="0"/>
                <a:cs typeface="Times New Roman" pitchFamily="18" charset="0"/>
              </a:rPr>
              <a:t>whatsoever in GFR 2005 while the </a:t>
            </a:r>
            <a:r>
              <a:rPr lang="en-GB" sz="2400" dirty="0">
                <a:latin typeface="Times New Roman" pitchFamily="18" charset="0"/>
                <a:cs typeface="Times New Roman" pitchFamily="18" charset="0"/>
              </a:rPr>
              <a:t>Bill of 2012, only pays cursory lip service to </a:t>
            </a:r>
            <a:r>
              <a:rPr lang="en-GB" sz="2400" dirty="0" smtClean="0">
                <a:latin typeface="Times New Roman" pitchFamily="18" charset="0"/>
                <a:cs typeface="Times New Roman" pitchFamily="18" charset="0"/>
              </a:rPr>
              <a:t>sustainability</a:t>
            </a:r>
          </a:p>
          <a:p>
            <a:pPr lvl="1"/>
            <a:r>
              <a:rPr lang="en-GB" sz="2400" dirty="0" smtClean="0">
                <a:latin typeface="Times New Roman" pitchFamily="18" charset="0"/>
                <a:cs typeface="Times New Roman" pitchFamily="18" charset="0"/>
              </a:rPr>
              <a:t>Role of BIS &amp; BEE in promoting SPP</a:t>
            </a:r>
          </a:p>
          <a:p>
            <a:pPr marL="457200" lvl="1" indent="0">
              <a:buNone/>
            </a:pPr>
            <a:endParaRPr lang="en-US" sz="2400" dirty="0">
              <a:latin typeface="Times New Roman" pitchFamily="18" charset="0"/>
              <a:cs typeface="Times New Roman" pitchFamily="18" charset="0"/>
            </a:endParaRPr>
          </a:p>
          <a:p>
            <a:pPr lvl="1">
              <a:buFont typeface="Wingdings" pitchFamily="2" charset="2"/>
              <a:buChar char="v"/>
            </a:pPr>
            <a:r>
              <a:rPr lang="en-US" sz="2400" b="1" dirty="0" smtClean="0">
                <a:solidFill>
                  <a:schemeClr val="bg2">
                    <a:lumMod val="50000"/>
                  </a:schemeClr>
                </a:solidFill>
                <a:latin typeface="Times New Roman" pitchFamily="18" charset="0"/>
                <a:cs typeface="Times New Roman" pitchFamily="18" charset="0"/>
              </a:rPr>
              <a:t>Trade </a:t>
            </a:r>
            <a:r>
              <a:rPr lang="en-US" sz="2400" b="1" dirty="0">
                <a:solidFill>
                  <a:schemeClr val="bg2">
                    <a:lumMod val="50000"/>
                  </a:schemeClr>
                </a:solidFill>
                <a:latin typeface="Times New Roman" pitchFamily="18" charset="0"/>
                <a:cs typeface="Times New Roman" pitchFamily="18" charset="0"/>
              </a:rPr>
              <a:t>Policy</a:t>
            </a:r>
            <a:r>
              <a:rPr lang="en-US" sz="2400" b="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Preferential Market Access </a:t>
            </a:r>
            <a:r>
              <a:rPr lang="en-GB" sz="2400" dirty="0" smtClean="0">
                <a:latin typeface="Times New Roman" pitchFamily="18" charset="0"/>
                <a:cs typeface="Times New Roman" pitchFamily="18" charset="0"/>
              </a:rPr>
              <a:t>schemes  in IT &amp; </a:t>
            </a:r>
            <a:r>
              <a:rPr lang="en-GB" sz="2400" dirty="0" err="1" smtClean="0">
                <a:latin typeface="Times New Roman" pitchFamily="18" charset="0"/>
                <a:cs typeface="Times New Roman" pitchFamily="18" charset="0"/>
              </a:rPr>
              <a:t>ITeS</a:t>
            </a:r>
            <a:r>
              <a:rPr lang="en-GB" sz="2400" dirty="0" smtClean="0">
                <a:latin typeface="Times New Roman" pitchFamily="18" charset="0"/>
                <a:cs typeface="Times New Roman" pitchFamily="18" charset="0"/>
              </a:rPr>
              <a:t>, solar Equipment sector in tune with WTO commitments?</a:t>
            </a: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ECB2F0D-5C05-4E4D-9A9D-57BDBCE513B0}" type="slidenum">
              <a:rPr lang="en-US" smtClean="0"/>
              <a:t>8</a:t>
            </a:fld>
            <a:endParaRPr lang="en-US"/>
          </a:p>
        </p:txBody>
      </p:sp>
      <p:sp>
        <p:nvSpPr>
          <p:cNvPr id="2" name="Title 1"/>
          <p:cNvSpPr>
            <a:spLocks noGrp="1"/>
          </p:cNvSpPr>
          <p:nvPr>
            <p:ph type="title"/>
          </p:nvPr>
        </p:nvSpPr>
        <p:spPr>
          <a:xfrm>
            <a:off x="457200" y="0"/>
            <a:ext cx="8229600" cy="609600"/>
          </a:xfrm>
        </p:spPr>
        <p:txBody>
          <a:bodyPr>
            <a:normAutofit fontScale="90000"/>
          </a:bodyPr>
          <a:lstStyle/>
          <a:p>
            <a:pPr algn="ctr"/>
            <a:r>
              <a:rPr lang="en-GB" sz="3600" b="1" dirty="0">
                <a:solidFill>
                  <a:schemeClr val="bg2">
                    <a:lumMod val="50000"/>
                  </a:schemeClr>
                </a:solidFill>
                <a:effectLst/>
                <a:latin typeface="Times New Roman" pitchFamily="18" charset="0"/>
                <a:cs typeface="Times New Roman" pitchFamily="18" charset="0"/>
              </a:rPr>
              <a:t>Policy </a:t>
            </a:r>
            <a:r>
              <a:rPr lang="en-GB" sz="3600" b="1" dirty="0" smtClean="0">
                <a:solidFill>
                  <a:schemeClr val="bg2">
                    <a:lumMod val="50000"/>
                  </a:schemeClr>
                </a:solidFill>
                <a:effectLst/>
                <a:latin typeface="Times New Roman" pitchFamily="18" charset="0"/>
                <a:cs typeface="Times New Roman" pitchFamily="18" charset="0"/>
              </a:rPr>
              <a:t>Coherence</a:t>
            </a:r>
            <a:endParaRPr lang="en-US" sz="3600" dirty="0">
              <a:solidFill>
                <a:schemeClr val="bg2">
                  <a:lumMod val="50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1292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763000" cy="6096000"/>
          </a:xfrm>
        </p:spPr>
        <p:txBody>
          <a:bodyPr>
            <a:normAutofit fontScale="32500" lnSpcReduction="20000"/>
          </a:bodyPr>
          <a:lstStyle/>
          <a:p>
            <a:endParaRPr lang="en-US" sz="2800" b="1" dirty="0" smtClean="0">
              <a:latin typeface="Times New Roman" pitchFamily="18" charset="0"/>
              <a:cs typeface="Times New Roman" pitchFamily="18" charset="0"/>
            </a:endParaRPr>
          </a:p>
          <a:p>
            <a:r>
              <a:rPr lang="en-US" sz="6200" b="1" dirty="0" smtClean="0">
                <a:solidFill>
                  <a:schemeClr val="bg2">
                    <a:lumMod val="50000"/>
                  </a:schemeClr>
                </a:solidFill>
                <a:latin typeface="Times New Roman" pitchFamily="18" charset="0"/>
                <a:cs typeface="Times New Roman" pitchFamily="18" charset="0"/>
              </a:rPr>
              <a:t>Competition</a:t>
            </a:r>
          </a:p>
          <a:p>
            <a:pPr lvl="1">
              <a:buFont typeface="Wingdings" pitchFamily="2" charset="2"/>
              <a:buChar char="v"/>
            </a:pPr>
            <a:r>
              <a:rPr lang="en-GB" sz="5500" dirty="0">
                <a:latin typeface="Times New Roman" pitchFamily="18" charset="0"/>
                <a:cs typeface="Times New Roman" pitchFamily="18" charset="0"/>
              </a:rPr>
              <a:t>Provisions ensure broad-basing of bidders; objective pre-qualifying criteria for bidders; framing of objective specifications for the items of supply; evaluation of bids based on pre-disclosed criteria; enshrining open competitive bidding as  norm; compulsory publishing of tender results </a:t>
            </a:r>
            <a:r>
              <a:rPr lang="en-GB" sz="5500" dirty="0" err="1">
                <a:latin typeface="Times New Roman" pitchFamily="18" charset="0"/>
                <a:cs typeface="Times New Roman" pitchFamily="18" charset="0"/>
              </a:rPr>
              <a:t>etc</a:t>
            </a:r>
            <a:endParaRPr lang="en-GB" sz="5500" dirty="0">
              <a:latin typeface="Times New Roman" pitchFamily="18" charset="0"/>
              <a:cs typeface="Times New Roman" pitchFamily="18" charset="0"/>
            </a:endParaRPr>
          </a:p>
          <a:p>
            <a:endParaRPr lang="en-US" sz="4500" dirty="0" smtClean="0">
              <a:latin typeface="Times New Roman" pitchFamily="18" charset="0"/>
              <a:cs typeface="Times New Roman" pitchFamily="18" charset="0"/>
            </a:endParaRPr>
          </a:p>
          <a:p>
            <a:r>
              <a:rPr lang="en-US" sz="6200" b="1" dirty="0" smtClean="0">
                <a:solidFill>
                  <a:schemeClr val="bg2">
                    <a:lumMod val="50000"/>
                  </a:schemeClr>
                </a:solidFill>
                <a:latin typeface="Times New Roman" pitchFamily="18" charset="0"/>
                <a:cs typeface="Times New Roman" pitchFamily="18" charset="0"/>
              </a:rPr>
              <a:t>Transparency</a:t>
            </a:r>
          </a:p>
          <a:p>
            <a:pPr lvl="1">
              <a:buFont typeface="Wingdings" pitchFamily="2" charset="2"/>
              <a:buChar char="v"/>
            </a:pPr>
            <a:r>
              <a:rPr lang="en-IN" sz="6200" dirty="0">
                <a:latin typeface="Times New Roman" pitchFamily="18" charset="0"/>
                <a:cs typeface="Times New Roman" pitchFamily="18" charset="0"/>
              </a:rPr>
              <a:t>Central Public Procurement Portal for posting and exhibiting matters relating to public procurement; “the Central Government may declare adoption of electronic procurement as compulsory…” ; requirement for a procuring entity to maintain a record of procurement proceedings &amp;Electronic Reverse Auction as  a mode of procurement</a:t>
            </a:r>
          </a:p>
          <a:p>
            <a:endParaRPr lang="en-US" sz="4500" dirty="0" smtClean="0">
              <a:latin typeface="Times New Roman" pitchFamily="18" charset="0"/>
              <a:cs typeface="Times New Roman" pitchFamily="18" charset="0"/>
            </a:endParaRPr>
          </a:p>
          <a:p>
            <a:r>
              <a:rPr lang="en-US" sz="6200" b="1" dirty="0" smtClean="0">
                <a:solidFill>
                  <a:schemeClr val="bg2">
                    <a:lumMod val="50000"/>
                  </a:schemeClr>
                </a:solidFill>
                <a:latin typeface="Times New Roman" pitchFamily="18" charset="0"/>
                <a:cs typeface="Times New Roman" pitchFamily="18" charset="0"/>
              </a:rPr>
              <a:t>Probity</a:t>
            </a:r>
          </a:p>
          <a:p>
            <a:pPr lvl="1">
              <a:buFont typeface="Wingdings" pitchFamily="2" charset="2"/>
              <a:buChar char="v"/>
            </a:pPr>
            <a:r>
              <a:rPr lang="en-GB" sz="5100" dirty="0" smtClean="0">
                <a:latin typeface="Times New Roman" pitchFamily="18" charset="0"/>
                <a:cs typeface="Times New Roman" pitchFamily="18" charset="0"/>
              </a:rPr>
              <a:t>code </a:t>
            </a:r>
            <a:r>
              <a:rPr lang="en-GB" sz="5100" dirty="0">
                <a:latin typeface="Times New Roman" pitchFamily="18" charset="0"/>
                <a:cs typeface="Times New Roman" pitchFamily="18" charset="0"/>
              </a:rPr>
              <a:t>of integrity binding on both the procuring entity and bidder and introduction of penalties and debarment for criminal offences within the procurement code</a:t>
            </a:r>
            <a:endParaRPr lang="en-US" sz="5100" dirty="0" smtClean="0">
              <a:latin typeface="Times New Roman" pitchFamily="18" charset="0"/>
              <a:cs typeface="Times New Roman" pitchFamily="18" charset="0"/>
            </a:endParaRPr>
          </a:p>
          <a:p>
            <a:endParaRPr lang="en-GB" sz="6200" dirty="0" smtClean="0">
              <a:latin typeface="Times New Roman" pitchFamily="18" charset="0"/>
              <a:cs typeface="Times New Roman" pitchFamily="18" charset="0"/>
            </a:endParaRPr>
          </a:p>
          <a:p>
            <a:r>
              <a:rPr lang="en-GB" sz="6200" b="1" dirty="0" smtClean="0">
                <a:solidFill>
                  <a:schemeClr val="bg2">
                    <a:lumMod val="50000"/>
                  </a:schemeClr>
                </a:solidFill>
                <a:latin typeface="Times New Roman" pitchFamily="18" charset="0"/>
                <a:cs typeface="Times New Roman" pitchFamily="18" charset="0"/>
              </a:rPr>
              <a:t>Independent </a:t>
            </a:r>
            <a:r>
              <a:rPr lang="en-GB" sz="6200" b="1" dirty="0">
                <a:solidFill>
                  <a:schemeClr val="bg2">
                    <a:lumMod val="50000"/>
                  </a:schemeClr>
                </a:solidFill>
                <a:latin typeface="Times New Roman" pitchFamily="18" charset="0"/>
                <a:cs typeface="Times New Roman" pitchFamily="18" charset="0"/>
              </a:rPr>
              <a:t>Grievance </a:t>
            </a:r>
            <a:r>
              <a:rPr lang="en-GB" sz="6200" b="1" dirty="0" err="1">
                <a:solidFill>
                  <a:schemeClr val="bg2">
                    <a:lumMod val="50000"/>
                  </a:schemeClr>
                </a:solidFill>
                <a:latin typeface="Times New Roman" pitchFamily="18" charset="0"/>
                <a:cs typeface="Times New Roman" pitchFamily="18" charset="0"/>
              </a:rPr>
              <a:t>Redressal</a:t>
            </a:r>
            <a:r>
              <a:rPr lang="en-GB" sz="6200" b="1" dirty="0">
                <a:solidFill>
                  <a:schemeClr val="bg2">
                    <a:lumMod val="50000"/>
                  </a:schemeClr>
                </a:solidFill>
                <a:latin typeface="Times New Roman" pitchFamily="18" charset="0"/>
                <a:cs typeface="Times New Roman" pitchFamily="18" charset="0"/>
              </a:rPr>
              <a:t> </a:t>
            </a:r>
            <a:r>
              <a:rPr lang="en-GB" sz="6200" b="1" dirty="0" smtClean="0">
                <a:solidFill>
                  <a:schemeClr val="bg2">
                    <a:lumMod val="50000"/>
                  </a:schemeClr>
                </a:solidFill>
                <a:latin typeface="Times New Roman" pitchFamily="18" charset="0"/>
                <a:cs typeface="Times New Roman" pitchFamily="18" charset="0"/>
              </a:rPr>
              <a:t>Mechanism </a:t>
            </a:r>
            <a:endParaRPr lang="en-GB" sz="4500" b="1" dirty="0">
              <a:solidFill>
                <a:schemeClr val="bg2">
                  <a:lumMod val="50000"/>
                </a:schemeClr>
              </a:solidFill>
              <a:latin typeface="Times New Roman" pitchFamily="18" charset="0"/>
              <a:cs typeface="Times New Roman" pitchFamily="18" charset="0"/>
            </a:endParaRPr>
          </a:p>
          <a:p>
            <a:pPr marL="0" indent="0">
              <a:buNone/>
            </a:pPr>
            <a:endParaRPr lang="en-GB" sz="6200" dirty="0" smtClean="0">
              <a:latin typeface="Times New Roman" pitchFamily="18" charset="0"/>
              <a:cs typeface="Times New Roman" pitchFamily="18" charset="0"/>
            </a:endParaRPr>
          </a:p>
          <a:p>
            <a:r>
              <a:rPr lang="en-GB" sz="6200" b="1" dirty="0" err="1" smtClean="0">
                <a:solidFill>
                  <a:schemeClr val="bg2">
                    <a:lumMod val="50000"/>
                  </a:schemeClr>
                </a:solidFill>
                <a:latin typeface="Times New Roman" pitchFamily="18" charset="0"/>
                <a:cs typeface="Times New Roman" pitchFamily="18" charset="0"/>
              </a:rPr>
              <a:t>Professionalisation</a:t>
            </a:r>
            <a:r>
              <a:rPr lang="en-GB" sz="6200" dirty="0" smtClean="0">
                <a:latin typeface="Times New Roman" pitchFamily="18" charset="0"/>
                <a:cs typeface="Times New Roman" pitchFamily="18" charset="0"/>
              </a:rPr>
              <a:t> - Neglected area, often </a:t>
            </a:r>
            <a:r>
              <a:rPr lang="en-GB" sz="6200" dirty="0">
                <a:latin typeface="Times New Roman" pitchFamily="18" charset="0"/>
                <a:cs typeface="Times New Roman" pitchFamily="18" charset="0"/>
              </a:rPr>
              <a:t>due to lack of domain knowledge by the administering officials</a:t>
            </a:r>
            <a:endParaRPr lang="en-US" sz="6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ECB2F0D-5C05-4E4D-9A9D-57BDBCE513B0}" type="slidenum">
              <a:rPr lang="en-US" smtClean="0"/>
              <a:t>9</a:t>
            </a:fld>
            <a:endParaRPr lang="en-US"/>
          </a:p>
        </p:txBody>
      </p:sp>
      <p:sp>
        <p:nvSpPr>
          <p:cNvPr id="2" name="Title 1"/>
          <p:cNvSpPr>
            <a:spLocks noGrp="1"/>
          </p:cNvSpPr>
          <p:nvPr>
            <p:ph type="title"/>
          </p:nvPr>
        </p:nvSpPr>
        <p:spPr>
          <a:xfrm>
            <a:off x="457200" y="0"/>
            <a:ext cx="8229600" cy="762000"/>
          </a:xfrm>
        </p:spPr>
        <p:txBody>
          <a:bodyPr>
            <a:noAutofit/>
          </a:bodyPr>
          <a:lstStyle/>
          <a:p>
            <a:pPr algn="ctr"/>
            <a:r>
              <a:rPr lang="en-GB" sz="2800" b="1" dirty="0">
                <a:solidFill>
                  <a:schemeClr val="bg2">
                    <a:lumMod val="50000"/>
                  </a:schemeClr>
                </a:solidFill>
                <a:effectLst/>
                <a:latin typeface="Times New Roman" pitchFamily="18" charset="0"/>
                <a:cs typeface="Times New Roman" pitchFamily="18" charset="0"/>
              </a:rPr>
              <a:t>Enduring principles which the new policy must continue to uphold</a:t>
            </a:r>
            <a:endParaRPr lang="en-US" sz="2800" dirty="0">
              <a:solidFill>
                <a:schemeClr val="bg2">
                  <a:lumMod val="50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224696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452</TotalTime>
  <Words>827</Words>
  <Application>Microsoft Office PowerPoint</Application>
  <PresentationFormat>On-screen Show (4:3)</PresentationFormat>
  <Paragraphs>113</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Imperatives of Public Procurement Policy of India</vt:lpstr>
      <vt:lpstr>Outline</vt:lpstr>
      <vt:lpstr>Scenario &amp; characteristics of public procurement in India</vt:lpstr>
      <vt:lpstr>Why Public Procurement Policy of India is required?</vt:lpstr>
      <vt:lpstr>Elements of Public Procurement Policy</vt:lpstr>
      <vt:lpstr> Need for reorientation </vt:lpstr>
      <vt:lpstr>Need for reorientation</vt:lpstr>
      <vt:lpstr>Policy Coherence</vt:lpstr>
      <vt:lpstr>Enduring principles which the new policy must continue to uphold</vt:lpstr>
      <vt:lpstr>Conclusion</vt:lpstr>
      <vt:lpstr>Thank You  aj@cuts.org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Elements of Public Procurement Policy</dc:title>
  <dc:creator>user</dc:creator>
  <cp:lastModifiedBy>user</cp:lastModifiedBy>
  <cp:revision>24</cp:revision>
  <dcterms:created xsi:type="dcterms:W3CDTF">2014-08-05T16:18:15Z</dcterms:created>
  <dcterms:modified xsi:type="dcterms:W3CDTF">2014-08-09T01:13:30Z</dcterms:modified>
</cp:coreProperties>
</file>