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56" r:id="rId3"/>
    <p:sldId id="269" r:id="rId4"/>
    <p:sldId id="258" r:id="rId5"/>
    <p:sldId id="267" r:id="rId6"/>
    <p:sldId id="268" r:id="rId7"/>
    <p:sldId id="259" r:id="rId8"/>
    <p:sldId id="257" r:id="rId9"/>
    <p:sldId id="262" r:id="rId10"/>
    <p:sldId id="260" r:id="rId11"/>
    <p:sldId id="261" r:id="rId12"/>
    <p:sldId id="264" r:id="rId13"/>
    <p:sldId id="265" r:id="rId14"/>
    <p:sldId id="266" r:id="rId15"/>
    <p:sldId id="26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008000"/>
    <a:srgbClr val="FFFF66"/>
    <a:srgbClr val="CC66FF"/>
    <a:srgbClr val="0033CC"/>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8" autoAdjust="0"/>
  </p:normalViewPr>
  <p:slideViewPr>
    <p:cSldViewPr>
      <p:cViewPr varScale="1">
        <p:scale>
          <a:sx n="66" d="100"/>
          <a:sy n="66" d="100"/>
        </p:scale>
        <p:origin x="-86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932040" y="4797152"/>
            <a:ext cx="4027984" cy="1080120"/>
          </a:xfrm>
        </p:spPr>
        <p:txBody>
          <a:bodyPr>
            <a:normAutofit/>
          </a:bodyPr>
          <a:lstStyle>
            <a:lvl1pPr algn="r">
              <a:defRPr sz="2800"/>
            </a:lvl1pPr>
          </a:lstStyle>
          <a:p>
            <a:r>
              <a:rPr lang="en-US" smtClean="0"/>
              <a:t>Click to edit Master title style</a:t>
            </a:r>
            <a:endParaRPr lang="en-US" dirty="0"/>
          </a:p>
        </p:txBody>
      </p:sp>
      <p:sp>
        <p:nvSpPr>
          <p:cNvPr id="3" name="Subtitle 2"/>
          <p:cNvSpPr>
            <a:spLocks noGrp="1"/>
          </p:cNvSpPr>
          <p:nvPr>
            <p:ph type="subTitle" idx="1"/>
          </p:nvPr>
        </p:nvSpPr>
        <p:spPr>
          <a:xfrm>
            <a:off x="2555776" y="6021288"/>
            <a:ext cx="6400800" cy="648072"/>
          </a:xfrm>
        </p:spPr>
        <p:txBody>
          <a:bodyPr/>
          <a:lstStyle>
            <a:lvl1pPr marL="0" indent="0" algn="r">
              <a:buNone/>
              <a:defRPr sz="1800">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24601107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6183110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07626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451078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28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89204478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439218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6055047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1937787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73635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2665204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0970235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28544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2800" kern="1200">
          <a:solidFill>
            <a:schemeClr val="accent1"/>
          </a:solidFill>
          <a:latin typeface="Arial" pitchFamily="34" charset="0"/>
          <a:ea typeface="+mj-ea"/>
          <a:cs typeface="Arial" pitchFamily="34" charset="0"/>
        </a:defRPr>
      </a:lvl1pPr>
    </p:titleStyle>
    <p:bodyStyle>
      <a:lvl1pPr marL="342900" indent="-342900" algn="l" defTabSz="914400" rtl="0" eaLnBrk="1" latinLnBrk="0" hangingPunct="1">
        <a:spcBef>
          <a:spcPts val="600"/>
        </a:spcBef>
        <a:spcAft>
          <a:spcPts val="600"/>
        </a:spcAft>
        <a:buFont typeface="Arial" pitchFamily="34" charset="0"/>
        <a:buChar char="•"/>
        <a:defRPr sz="2000" kern="1200">
          <a:solidFill>
            <a:schemeClr val="accent1"/>
          </a:solidFill>
          <a:latin typeface="Arial" pitchFamily="34" charset="0"/>
          <a:ea typeface="+mn-ea"/>
          <a:cs typeface="Arial" pitchFamily="34" charset="0"/>
        </a:defRPr>
      </a:lvl1pPr>
      <a:lvl2pPr marL="742950" indent="-285750" algn="l" defTabSz="914400" rtl="0" eaLnBrk="1" latinLnBrk="0" hangingPunct="1">
        <a:spcBef>
          <a:spcPts val="600"/>
        </a:spcBef>
        <a:spcAft>
          <a:spcPts val="600"/>
        </a:spcAft>
        <a:buFont typeface="Arial" pitchFamily="34" charset="0"/>
        <a:buChar char="–"/>
        <a:defRPr sz="1800" kern="1200">
          <a:solidFill>
            <a:schemeClr val="accent1"/>
          </a:solidFill>
          <a:latin typeface="Arial" pitchFamily="34" charset="0"/>
          <a:ea typeface="+mn-ea"/>
          <a:cs typeface="Arial" pitchFamily="34" charset="0"/>
        </a:defRPr>
      </a:lvl2pPr>
      <a:lvl3pPr marL="1143000" indent="-228600" algn="l" defTabSz="914400" rtl="0" eaLnBrk="1" latinLnBrk="0" hangingPunct="1">
        <a:spcBef>
          <a:spcPts val="600"/>
        </a:spcBef>
        <a:spcAft>
          <a:spcPts val="600"/>
        </a:spcAft>
        <a:buFont typeface="Arial" pitchFamily="34" charset="0"/>
        <a:buChar char="•"/>
        <a:defRPr sz="1600" kern="1200">
          <a:solidFill>
            <a:schemeClr val="accent1"/>
          </a:solidFill>
          <a:latin typeface="Arial" pitchFamily="34" charset="0"/>
          <a:ea typeface="+mn-ea"/>
          <a:cs typeface="Arial" pitchFamily="34" charset="0"/>
        </a:defRPr>
      </a:lvl3pPr>
      <a:lvl4pPr marL="1600200" indent="-228600" algn="l" defTabSz="914400" rtl="0" eaLnBrk="1" latinLnBrk="0" hangingPunct="1">
        <a:spcBef>
          <a:spcPts val="600"/>
        </a:spcBef>
        <a:spcAft>
          <a:spcPts val="600"/>
        </a:spcAft>
        <a:buFont typeface="Arial" pitchFamily="34" charset="0"/>
        <a:buChar char="–"/>
        <a:defRPr sz="1400" kern="1200">
          <a:solidFill>
            <a:schemeClr val="accent1"/>
          </a:solidFill>
          <a:latin typeface="Arial" pitchFamily="34" charset="0"/>
          <a:ea typeface="+mn-ea"/>
          <a:cs typeface="Arial" pitchFamily="34" charset="0"/>
        </a:defRPr>
      </a:lvl4pPr>
      <a:lvl5pPr marL="2057400" indent="-228600" algn="l" defTabSz="914400" rtl="0" eaLnBrk="1" latinLnBrk="0" hangingPunct="1">
        <a:spcBef>
          <a:spcPts val="600"/>
        </a:spcBef>
        <a:spcAft>
          <a:spcPts val="600"/>
        </a:spcAft>
        <a:buFont typeface="Arial" pitchFamily="34" charset="0"/>
        <a:buChar char="»"/>
        <a:defRPr sz="1400" kern="1200">
          <a:solidFill>
            <a:schemeClr val="accent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mukesharya@myredflag.org" TargetMode="External"/><Relationship Id="rId2" Type="http://schemas.openxmlformats.org/officeDocument/2006/relationships/hyperlink" Target="mailto:mukesharya@ethicscall.net" TargetMode="Externa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b="1" dirty="0" smtClean="0"/>
              <a:t>Public- Private alignment </a:t>
            </a:r>
            <a:r>
              <a:rPr lang="en-GB" b="1" dirty="0" smtClean="0"/>
              <a:t>in </a:t>
            </a:r>
            <a:r>
              <a:rPr lang="en-GB" b="1" dirty="0" smtClean="0"/>
              <a:t>PPP </a:t>
            </a:r>
            <a:endParaRPr lang="en-GB" b="1" dirty="0"/>
          </a:p>
        </p:txBody>
      </p:sp>
      <p:sp>
        <p:nvSpPr>
          <p:cNvPr id="3" name="Subtitle 2"/>
          <p:cNvSpPr>
            <a:spLocks noGrp="1"/>
          </p:cNvSpPr>
          <p:nvPr>
            <p:ph type="subTitle" idx="1"/>
          </p:nvPr>
        </p:nvSpPr>
        <p:spPr>
          <a:xfrm>
            <a:off x="2555776" y="5867400"/>
            <a:ext cx="6400800" cy="801960"/>
          </a:xfrm>
        </p:spPr>
        <p:txBody>
          <a:bodyPr>
            <a:noAutofit/>
          </a:bodyPr>
          <a:lstStyle/>
          <a:p>
            <a:pPr>
              <a:spcBef>
                <a:spcPts val="0"/>
              </a:spcBef>
              <a:spcAft>
                <a:spcPts val="0"/>
              </a:spcAft>
            </a:pPr>
            <a:r>
              <a:rPr lang="en-GB" sz="1600" b="1" dirty="0" smtClean="0">
                <a:solidFill>
                  <a:schemeClr val="accent1">
                    <a:lumMod val="50000"/>
                  </a:schemeClr>
                </a:solidFill>
              </a:rPr>
              <a:t>A presentation by Mukesh Arya</a:t>
            </a:r>
          </a:p>
          <a:p>
            <a:pPr>
              <a:spcBef>
                <a:spcPts val="0"/>
              </a:spcBef>
              <a:spcAft>
                <a:spcPts val="0"/>
              </a:spcAft>
            </a:pPr>
            <a:r>
              <a:rPr lang="en-GB" sz="1400" b="1" dirty="0" smtClean="0">
                <a:solidFill>
                  <a:srgbClr val="C00000"/>
                </a:solidFill>
              </a:rPr>
              <a:t>Red Flag Conference on Procurement Governance</a:t>
            </a:r>
          </a:p>
          <a:p>
            <a:pPr>
              <a:spcBef>
                <a:spcPts val="0"/>
              </a:spcBef>
              <a:spcAft>
                <a:spcPts val="0"/>
              </a:spcAft>
            </a:pPr>
            <a:r>
              <a:rPr lang="en-GB" sz="1400" b="1" dirty="0" smtClean="0">
                <a:solidFill>
                  <a:srgbClr val="C00000"/>
                </a:solidFill>
              </a:rPr>
              <a:t>8-9 Aug 2014, Gurgaon</a:t>
            </a:r>
            <a:endParaRPr lang="en-GB" sz="1400" b="1" dirty="0">
              <a:solidFill>
                <a:srgbClr val="C00000"/>
              </a:solidFill>
            </a:endParaRPr>
          </a:p>
        </p:txBody>
      </p:sp>
      <p:pic>
        <p:nvPicPr>
          <p:cNvPr id="5" name="Picture 4" descr="logo-44 copy.jpg"/>
          <p:cNvPicPr>
            <a:picLocks noChangeAspect="1"/>
          </p:cNvPicPr>
          <p:nvPr/>
        </p:nvPicPr>
        <p:blipFill>
          <a:blip r:embed="rId2" cstate="print"/>
          <a:stretch>
            <a:fillRect/>
          </a:stretch>
        </p:blipFill>
        <p:spPr>
          <a:xfrm>
            <a:off x="76200" y="6088912"/>
            <a:ext cx="2062716" cy="616688"/>
          </a:xfrm>
          <a:prstGeom prst="rect">
            <a:avLst/>
          </a:prstGeom>
        </p:spPr>
      </p:pic>
    </p:spTree>
    <p:extLst>
      <p:ext uri="{BB962C8B-B14F-4D97-AF65-F5344CB8AC3E}">
        <p14:creationId xmlns:p14="http://schemas.microsoft.com/office/powerpoint/2010/main" val="8836714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Some examples of PPP project issues</a:t>
            </a:r>
            <a:endParaRPr lang="en-US" b="1" dirty="0"/>
          </a:p>
        </p:txBody>
      </p:sp>
      <p:sp>
        <p:nvSpPr>
          <p:cNvPr id="3" name="Content Placeholder 2"/>
          <p:cNvSpPr>
            <a:spLocks noGrp="1"/>
          </p:cNvSpPr>
          <p:nvPr>
            <p:ph idx="1"/>
          </p:nvPr>
        </p:nvSpPr>
        <p:spPr/>
        <p:txBody>
          <a:bodyPr/>
          <a:lstStyle/>
          <a:p>
            <a:r>
              <a:rPr lang="en-IN" b="1" dirty="0" smtClean="0">
                <a:solidFill>
                  <a:schemeClr val="accent1">
                    <a:lumMod val="50000"/>
                  </a:schemeClr>
                </a:solidFill>
              </a:rPr>
              <a:t>Bangalore Mysore Infrastructure Corridor (BMIC) - land related litigations</a:t>
            </a:r>
          </a:p>
          <a:p>
            <a:pPr lvl="1"/>
            <a:r>
              <a:rPr lang="en-US" dirty="0" smtClean="0">
                <a:solidFill>
                  <a:schemeClr val="accent1">
                    <a:lumMod val="50000"/>
                  </a:schemeClr>
                </a:solidFill>
              </a:rPr>
              <a:t>The Consortium, Nandi Infrastructure Corridor Enterprises (NICE), comprises the </a:t>
            </a:r>
            <a:r>
              <a:rPr lang="en-US" dirty="0" err="1" smtClean="0">
                <a:solidFill>
                  <a:schemeClr val="accent1">
                    <a:lumMod val="50000"/>
                  </a:schemeClr>
                </a:solidFill>
              </a:rPr>
              <a:t>Kalyani</a:t>
            </a:r>
            <a:r>
              <a:rPr lang="en-US" dirty="0" smtClean="0">
                <a:solidFill>
                  <a:schemeClr val="accent1">
                    <a:lumMod val="50000"/>
                  </a:schemeClr>
                </a:solidFill>
              </a:rPr>
              <a:t> Group of Companies, VHB International LTD. and SAB International LTD.</a:t>
            </a:r>
          </a:p>
          <a:p>
            <a:pPr lvl="1"/>
            <a:r>
              <a:rPr lang="en-IN" dirty="0" smtClean="0">
                <a:solidFill>
                  <a:schemeClr val="accent1">
                    <a:lumMod val="50000"/>
                  </a:schemeClr>
                </a:solidFill>
              </a:rPr>
              <a:t>Agreement: NICE to return to the government </a:t>
            </a:r>
            <a:r>
              <a:rPr lang="en-IN" b="1" dirty="0" smtClean="0">
                <a:solidFill>
                  <a:schemeClr val="accent1">
                    <a:lumMod val="50000"/>
                  </a:schemeClr>
                </a:solidFill>
              </a:rPr>
              <a:t>14,255.7</a:t>
            </a:r>
            <a:r>
              <a:rPr lang="en-IN" dirty="0" smtClean="0">
                <a:solidFill>
                  <a:schemeClr val="accent1">
                    <a:lumMod val="50000"/>
                  </a:schemeClr>
                </a:solidFill>
              </a:rPr>
              <a:t> acres of land of the total 20,193 acres required for the project after the toll collection period of 30 years. But, the quantum of land to be returned had been “illegally” reduced in the government records to </a:t>
            </a:r>
            <a:r>
              <a:rPr lang="en-IN" b="1" dirty="0" smtClean="0">
                <a:solidFill>
                  <a:schemeClr val="accent1">
                    <a:lumMod val="50000"/>
                  </a:schemeClr>
                </a:solidFill>
              </a:rPr>
              <a:t>11,966</a:t>
            </a:r>
            <a:r>
              <a:rPr lang="en-IN" dirty="0" smtClean="0">
                <a:solidFill>
                  <a:schemeClr val="accent1">
                    <a:lumMod val="50000"/>
                  </a:schemeClr>
                </a:solidFill>
              </a:rPr>
              <a:t> acres resulting in a “loot” equivalent of Rs. 30,000 </a:t>
            </a:r>
            <a:r>
              <a:rPr lang="en-IN" dirty="0" err="1" smtClean="0">
                <a:solidFill>
                  <a:schemeClr val="accent1">
                    <a:lumMod val="50000"/>
                  </a:schemeClr>
                </a:solidFill>
              </a:rPr>
              <a:t>crore</a:t>
            </a:r>
            <a:r>
              <a:rPr lang="en-IN" dirty="0" smtClean="0">
                <a:solidFill>
                  <a:schemeClr val="accent1">
                    <a:lumMod val="50000"/>
                  </a:schemeClr>
                </a:solidFill>
              </a:rPr>
              <a:t>. (HD </a:t>
            </a:r>
            <a:r>
              <a:rPr lang="en-IN" dirty="0" err="1" smtClean="0">
                <a:solidFill>
                  <a:schemeClr val="accent1">
                    <a:lumMod val="50000"/>
                  </a:schemeClr>
                </a:solidFill>
              </a:rPr>
              <a:t>Deve</a:t>
            </a:r>
            <a:r>
              <a:rPr lang="en-IN" dirty="0" smtClean="0">
                <a:solidFill>
                  <a:schemeClr val="accent1">
                    <a:lumMod val="50000"/>
                  </a:schemeClr>
                </a:solidFill>
              </a:rPr>
              <a:t> </a:t>
            </a:r>
            <a:r>
              <a:rPr lang="en-IN" dirty="0" err="1" smtClean="0">
                <a:solidFill>
                  <a:schemeClr val="accent1">
                    <a:lumMod val="50000"/>
                  </a:schemeClr>
                </a:solidFill>
              </a:rPr>
              <a:t>Gowda</a:t>
            </a:r>
            <a:r>
              <a:rPr lang="en-IN" dirty="0" smtClean="0">
                <a:solidFill>
                  <a:schemeClr val="accent1">
                    <a:lumMod val="50000"/>
                  </a:schemeClr>
                </a:solidFill>
              </a:rPr>
              <a:t> charges)</a:t>
            </a:r>
          </a:p>
          <a:p>
            <a:pPr lvl="1"/>
            <a:r>
              <a:rPr lang="en-IN" dirty="0" smtClean="0">
                <a:solidFill>
                  <a:schemeClr val="accent1">
                    <a:lumMod val="50000"/>
                  </a:schemeClr>
                </a:solidFill>
              </a:rPr>
              <a:t>The land for the project increased even after reducing the number of townships from seven to five. The compensation for land was fixed at the 1995 market price but distributed in 2002.</a:t>
            </a:r>
          </a:p>
        </p:txBody>
      </p:sp>
      <p:pic>
        <p:nvPicPr>
          <p:cNvPr id="4" name="Content Placeholder 3" descr="Red flag F logo.png"/>
          <p:cNvPicPr>
            <a:picLocks noChangeAspect="1"/>
          </p:cNvPicPr>
          <p:nvPr/>
        </p:nvPicPr>
        <p:blipFill>
          <a:blip r:embed="rId2" cstate="print"/>
          <a:stretch>
            <a:fillRect/>
          </a:stretch>
        </p:blipFill>
        <p:spPr>
          <a:xfrm>
            <a:off x="8408952" y="6226114"/>
            <a:ext cx="506448" cy="555686"/>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Some examples of PPP project issues</a:t>
            </a:r>
            <a:endParaRPr lang="en-US" dirty="0"/>
          </a:p>
        </p:txBody>
      </p:sp>
      <p:sp>
        <p:nvSpPr>
          <p:cNvPr id="3" name="Content Placeholder 2"/>
          <p:cNvSpPr>
            <a:spLocks noGrp="1"/>
          </p:cNvSpPr>
          <p:nvPr>
            <p:ph idx="1"/>
          </p:nvPr>
        </p:nvSpPr>
        <p:spPr/>
        <p:txBody>
          <a:bodyPr/>
          <a:lstStyle/>
          <a:p>
            <a:r>
              <a:rPr lang="en-IN" dirty="0" err="1" smtClean="0"/>
              <a:t>Bengaluru</a:t>
            </a:r>
            <a:r>
              <a:rPr lang="en-IN" dirty="0" smtClean="0"/>
              <a:t> International Airport (BIA) - sub-standard</a:t>
            </a:r>
            <a:endParaRPr lang="en-US" dirty="0" smtClean="0"/>
          </a:p>
          <a:p>
            <a:r>
              <a:rPr lang="en-US" dirty="0" smtClean="0"/>
              <a:t>First Greenfield airport -</a:t>
            </a:r>
            <a:r>
              <a:rPr lang="en-IN" dirty="0" smtClean="0"/>
              <a:t> Airport Authority of India, Karnataka State Industrial Investment &amp; Development Corporation, GVK 43%, other 31% private promoters.  </a:t>
            </a:r>
          </a:p>
          <a:p>
            <a:r>
              <a:rPr lang="en-IN" dirty="0" smtClean="0"/>
              <a:t>Issues: HAL airport closed – traffic increased and could not be managed by BIA</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Some examples of PPP project issues</a:t>
            </a:r>
            <a:endParaRPr lang="en-US" dirty="0"/>
          </a:p>
        </p:txBody>
      </p:sp>
      <p:sp>
        <p:nvSpPr>
          <p:cNvPr id="3" name="Content Placeholder 2"/>
          <p:cNvSpPr>
            <a:spLocks noGrp="1"/>
          </p:cNvSpPr>
          <p:nvPr>
            <p:ph idx="1"/>
          </p:nvPr>
        </p:nvSpPr>
        <p:spPr/>
        <p:txBody>
          <a:bodyPr/>
          <a:lstStyle/>
          <a:p>
            <a:pPr>
              <a:buNone/>
            </a:pPr>
            <a:r>
              <a:rPr lang="en-US" b="1" dirty="0" smtClean="0"/>
              <a:t>Commonwealth Games Village, New Delhi</a:t>
            </a:r>
          </a:p>
          <a:p>
            <a:r>
              <a:rPr lang="en-IN" dirty="0" smtClean="0"/>
              <a:t>DDA and </a:t>
            </a:r>
            <a:r>
              <a:rPr lang="en-IN" dirty="0" err="1" smtClean="0"/>
              <a:t>Emmar</a:t>
            </a:r>
            <a:r>
              <a:rPr lang="en-IN" dirty="0" smtClean="0"/>
              <a:t> MGF to construct residential complex for Commonwealth Games. Single qualified bidder</a:t>
            </a:r>
          </a:p>
          <a:p>
            <a:r>
              <a:rPr lang="en-US" b="1" dirty="0" smtClean="0"/>
              <a:t>Issues</a:t>
            </a:r>
            <a:r>
              <a:rPr lang="en-US" dirty="0" smtClean="0"/>
              <a:t>: inordinate delay, FAR exceeded, quality concerns, funding by DDA to bail out </a:t>
            </a:r>
            <a:r>
              <a:rPr lang="en-US" dirty="0" err="1" smtClean="0"/>
              <a:t>Emmar</a:t>
            </a:r>
            <a:r>
              <a:rPr lang="en-US" dirty="0" smtClean="0"/>
              <a:t> MGF’s financial standing, buy back of flats at commercial rates, post completion waiver of LDs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Some interesting provisions of PPP</a:t>
            </a:r>
            <a:endParaRPr lang="en-US" b="1" dirty="0"/>
          </a:p>
        </p:txBody>
      </p:sp>
      <p:sp>
        <p:nvSpPr>
          <p:cNvPr id="3" name="Content Placeholder 2"/>
          <p:cNvSpPr>
            <a:spLocks noGrp="1"/>
          </p:cNvSpPr>
          <p:nvPr>
            <p:ph idx="1"/>
          </p:nvPr>
        </p:nvSpPr>
        <p:spPr/>
        <p:txBody>
          <a:bodyPr/>
          <a:lstStyle/>
          <a:p>
            <a:r>
              <a:rPr lang="en-US" dirty="0" smtClean="0"/>
              <a:t>Viability Gap funding – Yamuna expressway – additional land for development</a:t>
            </a:r>
          </a:p>
          <a:p>
            <a:r>
              <a:rPr lang="en-US" dirty="0" smtClean="0"/>
              <a:t>“to ensure Free flow of traffic” on expressway - </a:t>
            </a:r>
            <a:r>
              <a:rPr lang="en-IN" dirty="0" smtClean="0"/>
              <a:t>Delhi-Gurgaon Super Connectivity Limited ( DGSCL)</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b="1" dirty="0" smtClean="0"/>
              <a:t>Thank you</a:t>
            </a:r>
            <a:endParaRPr lang="en-US" b="1" dirty="0"/>
          </a:p>
        </p:txBody>
      </p:sp>
      <p:sp>
        <p:nvSpPr>
          <p:cNvPr id="4" name="Rectangle 3"/>
          <p:cNvSpPr/>
          <p:nvPr/>
        </p:nvSpPr>
        <p:spPr>
          <a:xfrm>
            <a:off x="914400" y="1736229"/>
            <a:ext cx="6629400" cy="2739211"/>
          </a:xfrm>
          <a:prstGeom prst="rect">
            <a:avLst/>
          </a:prstGeom>
        </p:spPr>
        <p:txBody>
          <a:bodyPr wrap="square">
            <a:spAutoFit/>
          </a:bodyPr>
          <a:lstStyle/>
          <a:p>
            <a:r>
              <a:rPr lang="en-US" i="1" dirty="0" smtClean="0">
                <a:latin typeface="Calibri" pitchFamily="34" charset="0"/>
                <a:cs typeface="Calibri" pitchFamily="34" charset="0"/>
              </a:rPr>
              <a:t>A presentation by</a:t>
            </a:r>
          </a:p>
          <a:p>
            <a:r>
              <a:rPr lang="en-US" sz="2000" b="1" dirty="0" smtClean="0">
                <a:latin typeface="Calibri" pitchFamily="34" charset="0"/>
                <a:cs typeface="Calibri" pitchFamily="34" charset="0"/>
              </a:rPr>
              <a:t>Mukesh Arya</a:t>
            </a:r>
          </a:p>
          <a:p>
            <a:r>
              <a:rPr lang="en-US" i="1" dirty="0" err="1" smtClean="0">
                <a:latin typeface="Calibri" pitchFamily="34" charset="0"/>
                <a:cs typeface="Calibri" pitchFamily="34" charset="0"/>
              </a:rPr>
              <a:t>B.Com</a:t>
            </a:r>
            <a:r>
              <a:rPr lang="en-US" i="1" dirty="0" smtClean="0">
                <a:latin typeface="Calibri" pitchFamily="34" charset="0"/>
                <a:cs typeface="Calibri" pitchFamily="34" charset="0"/>
              </a:rPr>
              <a:t> (</a:t>
            </a:r>
            <a:r>
              <a:rPr lang="en-US" i="1" dirty="0" err="1" smtClean="0">
                <a:latin typeface="Calibri" pitchFamily="34" charset="0"/>
                <a:cs typeface="Calibri" pitchFamily="34" charset="0"/>
              </a:rPr>
              <a:t>Hons</a:t>
            </a:r>
            <a:r>
              <a:rPr lang="en-US" i="1" dirty="0" smtClean="0">
                <a:latin typeface="Calibri" pitchFamily="34" charset="0"/>
                <a:cs typeface="Calibri" pitchFamily="34" charset="0"/>
              </a:rPr>
              <a:t>), LL.B., AICWA, CIA, CFE, IA&amp;AS (R</a:t>
            </a:r>
            <a:r>
              <a:rPr lang="en-US" dirty="0" smtClean="0">
                <a:latin typeface="Calibri" pitchFamily="34" charset="0"/>
                <a:cs typeface="Calibri" pitchFamily="34" charset="0"/>
              </a:rPr>
              <a:t>)</a:t>
            </a:r>
          </a:p>
          <a:p>
            <a:r>
              <a:rPr lang="en-US" sz="2000" dirty="0" smtClean="0">
                <a:latin typeface="Calibri" pitchFamily="34" charset="0"/>
                <a:cs typeface="Calibri" pitchFamily="34" charset="0"/>
              </a:rPr>
              <a:t>Managing Director &amp; CEO</a:t>
            </a:r>
          </a:p>
          <a:p>
            <a:r>
              <a:rPr lang="en-US" sz="2400" b="1" dirty="0" smtClean="0">
                <a:solidFill>
                  <a:srgbClr val="A50021"/>
                </a:solidFill>
                <a:latin typeface="Calibri" pitchFamily="34" charset="0"/>
                <a:cs typeface="Calibri" pitchFamily="34" charset="0"/>
              </a:rPr>
              <a:t>Red Flag Oversight Consultancy Services P Ltd</a:t>
            </a:r>
          </a:p>
          <a:p>
            <a:r>
              <a:rPr lang="en-US" dirty="0" smtClean="0">
                <a:latin typeface="Calibri" pitchFamily="34" charset="0"/>
                <a:cs typeface="Calibri" pitchFamily="34" charset="0"/>
              </a:rPr>
              <a:t>Gurgaon 122018</a:t>
            </a:r>
          </a:p>
          <a:p>
            <a:r>
              <a:rPr lang="en-US" dirty="0" smtClean="0">
                <a:latin typeface="Calibri" pitchFamily="34" charset="0"/>
                <a:cs typeface="Calibri" pitchFamily="34" charset="0"/>
              </a:rPr>
              <a:t>Ph: +91-124-49 22 999</a:t>
            </a:r>
          </a:p>
          <a:p>
            <a:r>
              <a:rPr lang="en-US" dirty="0" smtClean="0">
                <a:latin typeface="Calibri" pitchFamily="34" charset="0"/>
                <a:cs typeface="Calibri" pitchFamily="34" charset="0"/>
                <a:hlinkClick r:id="rId2"/>
              </a:rPr>
              <a:t>mukesharya@ethicscall.net</a:t>
            </a:r>
            <a:r>
              <a:rPr lang="en-US" dirty="0" smtClean="0">
                <a:latin typeface="Calibri" pitchFamily="34" charset="0"/>
                <a:cs typeface="Calibri" pitchFamily="34" charset="0"/>
              </a:rPr>
              <a:t> </a:t>
            </a:r>
          </a:p>
          <a:p>
            <a:r>
              <a:rPr lang="en-US" dirty="0" smtClean="0">
                <a:latin typeface="Calibri" pitchFamily="34" charset="0"/>
                <a:cs typeface="Calibri" pitchFamily="34" charset="0"/>
                <a:hlinkClick r:id="rId3"/>
              </a:rPr>
              <a:t>mukesharya@myredflag.org</a:t>
            </a:r>
            <a:r>
              <a:rPr lang="en-US" dirty="0" smtClean="0">
                <a:latin typeface="Calibri" pitchFamily="34" charset="0"/>
                <a:cs typeface="Calibri" pitchFamily="34" charset="0"/>
              </a:rPr>
              <a:t> </a:t>
            </a:r>
            <a:endParaRPr lang="en-US" dirty="0"/>
          </a:p>
        </p:txBody>
      </p:sp>
      <p:pic>
        <p:nvPicPr>
          <p:cNvPr id="5" name="Picture 4" descr="logo-44 copy.jpg"/>
          <p:cNvPicPr>
            <a:picLocks noChangeAspect="1"/>
          </p:cNvPicPr>
          <p:nvPr/>
        </p:nvPicPr>
        <p:blipFill>
          <a:blip r:embed="rId4" cstate="print"/>
          <a:stretch>
            <a:fillRect/>
          </a:stretch>
        </p:blipFill>
        <p:spPr>
          <a:xfrm>
            <a:off x="990600" y="4641112"/>
            <a:ext cx="2317592" cy="692888"/>
          </a:xfrm>
          <a:prstGeom prst="rect">
            <a:avLst/>
          </a:prstGeom>
        </p:spPr>
      </p:pic>
      <p:pic>
        <p:nvPicPr>
          <p:cNvPr id="6" name="Picture 5" descr="Logo-ethicscall.jpg"/>
          <p:cNvPicPr>
            <a:picLocks noChangeAspect="1"/>
          </p:cNvPicPr>
          <p:nvPr/>
        </p:nvPicPr>
        <p:blipFill>
          <a:blip r:embed="rId5" cstate="print"/>
          <a:stretch>
            <a:fillRect/>
          </a:stretch>
        </p:blipFill>
        <p:spPr>
          <a:xfrm>
            <a:off x="990600" y="5463338"/>
            <a:ext cx="2209800" cy="785061"/>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0200" y="516211"/>
            <a:ext cx="2857500" cy="27813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8734" y="4038600"/>
            <a:ext cx="2447925" cy="18669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9220" y="765724"/>
            <a:ext cx="3046955" cy="2282275"/>
          </a:xfrm>
          <a:prstGeom prst="rect">
            <a:avLst/>
          </a:prstGeom>
        </p:spPr>
      </p:pic>
      <p:sp>
        <p:nvSpPr>
          <p:cNvPr id="9" name="TextBox 8"/>
          <p:cNvSpPr txBox="1"/>
          <p:nvPr/>
        </p:nvSpPr>
        <p:spPr>
          <a:xfrm>
            <a:off x="4905829" y="3657600"/>
            <a:ext cx="3361871" cy="523220"/>
          </a:xfrm>
          <a:prstGeom prst="rect">
            <a:avLst/>
          </a:prstGeom>
          <a:noFill/>
        </p:spPr>
        <p:txBody>
          <a:bodyPr wrap="square" rtlCol="0">
            <a:spAutoFit/>
          </a:bodyPr>
          <a:lstStyle/>
          <a:p>
            <a:r>
              <a:rPr lang="en-US" sz="2800" dirty="0" smtClean="0"/>
              <a:t>Three-legged race</a:t>
            </a:r>
            <a:endParaRPr lang="en-US" sz="2800" dirty="0"/>
          </a:p>
        </p:txBody>
      </p:sp>
      <p:sp>
        <p:nvSpPr>
          <p:cNvPr id="10" name="TextBox 9"/>
          <p:cNvSpPr txBox="1"/>
          <p:nvPr/>
        </p:nvSpPr>
        <p:spPr>
          <a:xfrm>
            <a:off x="4453164" y="4343400"/>
            <a:ext cx="4267200" cy="461665"/>
          </a:xfrm>
          <a:prstGeom prst="rect">
            <a:avLst/>
          </a:prstGeom>
          <a:noFill/>
        </p:spPr>
        <p:txBody>
          <a:bodyPr wrap="square" rtlCol="0">
            <a:spAutoFit/>
          </a:bodyPr>
          <a:lstStyle/>
          <a:p>
            <a:r>
              <a:rPr lang="en-US" sz="2400" dirty="0" smtClean="0"/>
              <a:t>Public- Private partnership</a:t>
            </a:r>
            <a:endParaRPr lang="en-US" sz="2400" dirty="0"/>
          </a:p>
        </p:txBody>
      </p:sp>
    </p:spTree>
    <p:extLst>
      <p:ext uri="{BB962C8B-B14F-4D97-AF65-F5344CB8AC3E}">
        <p14:creationId xmlns:p14="http://schemas.microsoft.com/office/powerpoint/2010/main" val="3200178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par>
                          <p:cTn id="13" fill="hold">
                            <p:stCondLst>
                              <p:cond delay="1000"/>
                            </p:stCondLst>
                            <p:childTnLst>
                              <p:par>
                                <p:cTn id="14" presetID="2" presetClass="entr" presetSubtype="8"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0-#ppt_w/2"/>
                                          </p:val>
                                        </p:tav>
                                        <p:tav tm="100000">
                                          <p:val>
                                            <p:strVal val="#ppt_x"/>
                                          </p:val>
                                        </p:tav>
                                      </p:tavLst>
                                    </p:anim>
                                    <p:anim calcmode="lin" valueType="num">
                                      <p:cBhvr additive="base">
                                        <p:cTn id="17" dur="500" fill="hold"/>
                                        <p:tgtEl>
                                          <p:spTgt spid="7"/>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2" presetClass="entr" presetSubtype="4"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down)">
                                      <p:cBhvr>
                                        <p:cTn id="21" dur="500"/>
                                        <p:tgtEl>
                                          <p:spTgt spid="9"/>
                                        </p:tgtEl>
                                      </p:cBhvr>
                                    </p:animEffect>
                                  </p:childTnLst>
                                </p:cTn>
                              </p:par>
                            </p:childTnLst>
                          </p:cTn>
                        </p:par>
                        <p:par>
                          <p:cTn id="22" fill="hold">
                            <p:stCondLst>
                              <p:cond delay="2000"/>
                            </p:stCondLst>
                            <p:childTnLst>
                              <p:par>
                                <p:cTn id="23" presetID="22" presetClass="entr" presetSubtype="4"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down)">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792162"/>
          </a:xfrm>
        </p:spPr>
        <p:txBody>
          <a:bodyPr/>
          <a:lstStyle/>
          <a:p>
            <a:r>
              <a:rPr lang="en-US" b="1" dirty="0" smtClean="0"/>
              <a:t>Agenda</a:t>
            </a:r>
            <a:endParaRPr lang="en-US" b="1" dirty="0"/>
          </a:p>
        </p:txBody>
      </p:sp>
      <p:pic>
        <p:nvPicPr>
          <p:cNvPr id="4" name="Content Placeholder 3" descr="Red flag F logo.png"/>
          <p:cNvPicPr>
            <a:picLocks noGrp="1" noChangeAspect="1"/>
          </p:cNvPicPr>
          <p:nvPr>
            <p:ph idx="1"/>
          </p:nvPr>
        </p:nvPicPr>
        <p:blipFill>
          <a:blip r:embed="rId2" cstate="print"/>
          <a:stretch>
            <a:fillRect/>
          </a:stretch>
        </p:blipFill>
        <p:spPr>
          <a:xfrm>
            <a:off x="8408952" y="6226114"/>
            <a:ext cx="506448" cy="555686"/>
          </a:xfrm>
        </p:spPr>
      </p:pic>
      <p:sp>
        <p:nvSpPr>
          <p:cNvPr id="5" name="Freeform 4"/>
          <p:cNvSpPr/>
          <p:nvPr/>
        </p:nvSpPr>
        <p:spPr>
          <a:xfrm>
            <a:off x="0" y="762000"/>
            <a:ext cx="4419600" cy="5181599"/>
          </a:xfrm>
          <a:custGeom>
            <a:avLst/>
            <a:gdLst>
              <a:gd name="connsiteX0" fmla="*/ 10391 w 5552210"/>
              <a:gd name="connsiteY0" fmla="*/ 0 h 7602682"/>
              <a:gd name="connsiteX1" fmla="*/ 72736 w 5552210"/>
              <a:gd name="connsiteY1" fmla="*/ 51955 h 7602682"/>
              <a:gd name="connsiteX2" fmla="*/ 3574473 w 5552210"/>
              <a:gd name="connsiteY2" fmla="*/ 2545773 h 7602682"/>
              <a:gd name="connsiteX3" fmla="*/ 4956464 w 5552210"/>
              <a:gd name="connsiteY3" fmla="*/ 6878782 h 7602682"/>
              <a:gd name="connsiteX4" fmla="*/ 0 w 5552210"/>
              <a:gd name="connsiteY4" fmla="*/ 6889173 h 7602682"/>
              <a:gd name="connsiteX0" fmla="*/ 10391 w 5552210"/>
              <a:gd name="connsiteY0" fmla="*/ 0 h 7602682"/>
              <a:gd name="connsiteX1" fmla="*/ 72736 w 5552210"/>
              <a:gd name="connsiteY1" fmla="*/ 51955 h 7602682"/>
              <a:gd name="connsiteX2" fmla="*/ 3574473 w 5552210"/>
              <a:gd name="connsiteY2" fmla="*/ 2545773 h 7602682"/>
              <a:gd name="connsiteX3" fmla="*/ 4956464 w 5552210"/>
              <a:gd name="connsiteY3" fmla="*/ 6878782 h 7602682"/>
              <a:gd name="connsiteX4" fmla="*/ 0 w 5552210"/>
              <a:gd name="connsiteY4" fmla="*/ 6889173 h 7602682"/>
              <a:gd name="connsiteX0" fmla="*/ 10391 w 5552210"/>
              <a:gd name="connsiteY0" fmla="*/ 0 h 7602682"/>
              <a:gd name="connsiteX1" fmla="*/ 72736 w 5552210"/>
              <a:gd name="connsiteY1" fmla="*/ 51955 h 7602682"/>
              <a:gd name="connsiteX2" fmla="*/ 3574473 w 5552210"/>
              <a:gd name="connsiteY2" fmla="*/ 2545773 h 7602682"/>
              <a:gd name="connsiteX3" fmla="*/ 4956464 w 5552210"/>
              <a:gd name="connsiteY3" fmla="*/ 6878782 h 7602682"/>
              <a:gd name="connsiteX4" fmla="*/ 0 w 5552210"/>
              <a:gd name="connsiteY4" fmla="*/ 6889173 h 7602682"/>
              <a:gd name="connsiteX0" fmla="*/ 10391 w 5552210"/>
              <a:gd name="connsiteY0" fmla="*/ 0 h 7602682"/>
              <a:gd name="connsiteX1" fmla="*/ 72736 w 5552210"/>
              <a:gd name="connsiteY1" fmla="*/ 51955 h 7602682"/>
              <a:gd name="connsiteX2" fmla="*/ 3574473 w 5552210"/>
              <a:gd name="connsiteY2" fmla="*/ 2545773 h 7602682"/>
              <a:gd name="connsiteX3" fmla="*/ 4956464 w 5552210"/>
              <a:gd name="connsiteY3" fmla="*/ 6878782 h 7602682"/>
              <a:gd name="connsiteX4" fmla="*/ 0 w 5552210"/>
              <a:gd name="connsiteY4" fmla="*/ 6889173 h 7602682"/>
              <a:gd name="connsiteX5" fmla="*/ 10391 w 5552210"/>
              <a:gd name="connsiteY5" fmla="*/ 0 h 7602682"/>
              <a:gd name="connsiteX0" fmla="*/ 10391 w 5552210"/>
              <a:gd name="connsiteY0" fmla="*/ 0 h 6889173"/>
              <a:gd name="connsiteX1" fmla="*/ 72736 w 5552210"/>
              <a:gd name="connsiteY1" fmla="*/ 51955 h 6889173"/>
              <a:gd name="connsiteX2" fmla="*/ 3574473 w 5552210"/>
              <a:gd name="connsiteY2" fmla="*/ 2545773 h 6889173"/>
              <a:gd name="connsiteX3" fmla="*/ 4956464 w 5552210"/>
              <a:gd name="connsiteY3" fmla="*/ 6878782 h 6889173"/>
              <a:gd name="connsiteX4" fmla="*/ 0 w 5552210"/>
              <a:gd name="connsiteY4" fmla="*/ 6889173 h 6889173"/>
              <a:gd name="connsiteX5" fmla="*/ 10391 w 5552210"/>
              <a:gd name="connsiteY5" fmla="*/ 0 h 6889173"/>
              <a:gd name="connsiteX0" fmla="*/ 10391 w 4968587"/>
              <a:gd name="connsiteY0" fmla="*/ 0 h 6889173"/>
              <a:gd name="connsiteX1" fmla="*/ 72736 w 4968587"/>
              <a:gd name="connsiteY1" fmla="*/ 51955 h 6889173"/>
              <a:gd name="connsiteX2" fmla="*/ 4956464 w 4968587"/>
              <a:gd name="connsiteY2" fmla="*/ 6878782 h 6889173"/>
              <a:gd name="connsiteX3" fmla="*/ 0 w 4968587"/>
              <a:gd name="connsiteY3" fmla="*/ 6889173 h 6889173"/>
              <a:gd name="connsiteX4" fmla="*/ 10391 w 4968587"/>
              <a:gd name="connsiteY4" fmla="*/ 0 h 6889173"/>
              <a:gd name="connsiteX0" fmla="*/ 10391 w 4956464"/>
              <a:gd name="connsiteY0" fmla="*/ 0 h 6889173"/>
              <a:gd name="connsiteX1" fmla="*/ 4956464 w 4956464"/>
              <a:gd name="connsiteY1" fmla="*/ 6878782 h 6889173"/>
              <a:gd name="connsiteX2" fmla="*/ 0 w 4956464"/>
              <a:gd name="connsiteY2" fmla="*/ 6889173 h 6889173"/>
              <a:gd name="connsiteX3" fmla="*/ 10391 w 4956464"/>
              <a:gd name="connsiteY3" fmla="*/ 0 h 6889173"/>
              <a:gd name="connsiteX0" fmla="*/ 10391 w 4956464"/>
              <a:gd name="connsiteY0" fmla="*/ 0 h 6889173"/>
              <a:gd name="connsiteX1" fmla="*/ 4956464 w 4956464"/>
              <a:gd name="connsiteY1" fmla="*/ 6878782 h 6889173"/>
              <a:gd name="connsiteX2" fmla="*/ 0 w 4956464"/>
              <a:gd name="connsiteY2" fmla="*/ 6889173 h 6889173"/>
              <a:gd name="connsiteX3" fmla="*/ 10391 w 4956464"/>
              <a:gd name="connsiteY3" fmla="*/ 0 h 6889173"/>
              <a:gd name="connsiteX0" fmla="*/ 10391 w 4956464"/>
              <a:gd name="connsiteY0" fmla="*/ 0 h 6889173"/>
              <a:gd name="connsiteX1" fmla="*/ 4956464 w 4956464"/>
              <a:gd name="connsiteY1" fmla="*/ 6878782 h 6889173"/>
              <a:gd name="connsiteX2" fmla="*/ 0 w 4956464"/>
              <a:gd name="connsiteY2" fmla="*/ 6889173 h 6889173"/>
              <a:gd name="connsiteX3" fmla="*/ 10391 w 4956464"/>
              <a:gd name="connsiteY3" fmla="*/ 0 h 6889173"/>
              <a:gd name="connsiteX0" fmla="*/ 10391 w 4956464"/>
              <a:gd name="connsiteY0" fmla="*/ 0 h 6889173"/>
              <a:gd name="connsiteX1" fmla="*/ 4956464 w 4956464"/>
              <a:gd name="connsiteY1" fmla="*/ 6878782 h 6889173"/>
              <a:gd name="connsiteX2" fmla="*/ 0 w 4956464"/>
              <a:gd name="connsiteY2" fmla="*/ 6889173 h 6889173"/>
              <a:gd name="connsiteX3" fmla="*/ 10391 w 4956464"/>
              <a:gd name="connsiteY3" fmla="*/ 0 h 6889173"/>
              <a:gd name="connsiteX0" fmla="*/ 10391 w 4956464"/>
              <a:gd name="connsiteY0" fmla="*/ 0 h 6889173"/>
              <a:gd name="connsiteX1" fmla="*/ 4956464 w 4956464"/>
              <a:gd name="connsiteY1" fmla="*/ 6878782 h 6889173"/>
              <a:gd name="connsiteX2" fmla="*/ 0 w 4956464"/>
              <a:gd name="connsiteY2" fmla="*/ 6889173 h 6889173"/>
              <a:gd name="connsiteX3" fmla="*/ 10391 w 4956464"/>
              <a:gd name="connsiteY3" fmla="*/ 0 h 6889173"/>
            </a:gdLst>
            <a:ahLst/>
            <a:cxnLst>
              <a:cxn ang="0">
                <a:pos x="connsiteX0" y="connsiteY0"/>
              </a:cxn>
              <a:cxn ang="0">
                <a:pos x="connsiteX1" y="connsiteY1"/>
              </a:cxn>
              <a:cxn ang="0">
                <a:pos x="connsiteX2" y="connsiteY2"/>
              </a:cxn>
              <a:cxn ang="0">
                <a:pos x="connsiteX3" y="connsiteY3"/>
              </a:cxn>
            </a:cxnLst>
            <a:rect l="l" t="t" r="r" b="b"/>
            <a:pathLst>
              <a:path w="4956464" h="6889173">
                <a:moveTo>
                  <a:pt x="10391" y="0"/>
                </a:moveTo>
                <a:cubicBezTo>
                  <a:pt x="3352800" y="1236518"/>
                  <a:pt x="4426528" y="4305300"/>
                  <a:pt x="4956464" y="6878782"/>
                </a:cubicBezTo>
                <a:lnTo>
                  <a:pt x="0" y="6889173"/>
                </a:lnTo>
                <a:cubicBezTo>
                  <a:pt x="3464" y="4592782"/>
                  <a:pt x="6927" y="2296391"/>
                  <a:pt x="10391" y="0"/>
                </a:cubicBezTo>
                <a:close/>
              </a:path>
            </a:pathLst>
          </a:custGeom>
          <a:solidFill>
            <a:schemeClr val="bg1"/>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pic>
        <p:nvPicPr>
          <p:cNvPr id="6" name="Picture 5" descr="10738245_daisycopy.jpg"/>
          <p:cNvPicPr>
            <a:picLocks noChangeAspect="1"/>
          </p:cNvPicPr>
          <p:nvPr/>
        </p:nvPicPr>
        <p:blipFill>
          <a:blip r:embed="rId3" cstate="print"/>
          <a:stretch>
            <a:fillRect/>
          </a:stretch>
        </p:blipFill>
        <p:spPr>
          <a:xfrm>
            <a:off x="304800" y="1143000"/>
            <a:ext cx="1097280" cy="838200"/>
          </a:xfrm>
          <a:prstGeom prst="ellipse">
            <a:avLst/>
          </a:prstGeom>
          <a:ln>
            <a:noFill/>
          </a:ln>
          <a:effectLst>
            <a:outerShdw blurRad="127000" dist="127000" dir="8460000" algn="ctr">
              <a:srgbClr val="000000">
                <a:alpha val="23000"/>
              </a:srgbClr>
            </a:outerShdw>
          </a:effectLst>
          <a:scene3d>
            <a:camera prst="orthographicFront">
              <a:rot lat="0" lon="0" rev="0"/>
            </a:camera>
            <a:lightRig rig="contrasting" dir="t">
              <a:rot lat="0" lon="0" rev="1500000"/>
            </a:lightRig>
          </a:scene3d>
          <a:sp3d prstMaterial="metal">
            <a:bevelT w="88900" h="88900"/>
          </a:sp3d>
        </p:spPr>
      </p:pic>
      <p:pic>
        <p:nvPicPr>
          <p:cNvPr id="7" name="Picture 6" descr="10738245_daisycopy.jpg"/>
          <p:cNvPicPr>
            <a:picLocks noChangeAspect="1"/>
          </p:cNvPicPr>
          <p:nvPr/>
        </p:nvPicPr>
        <p:blipFill>
          <a:blip r:embed="rId4" cstate="print"/>
          <a:stretch>
            <a:fillRect/>
          </a:stretch>
        </p:blipFill>
        <p:spPr>
          <a:xfrm>
            <a:off x="1295400" y="2286000"/>
            <a:ext cx="1097280" cy="990600"/>
          </a:xfrm>
          <a:prstGeom prst="ellipse">
            <a:avLst/>
          </a:prstGeom>
          <a:ln>
            <a:noFill/>
          </a:ln>
          <a:effectLst>
            <a:outerShdw blurRad="127000" dist="127000" dir="8460000" algn="ctr">
              <a:srgbClr val="000000">
                <a:alpha val="23000"/>
              </a:srgbClr>
            </a:outerShdw>
          </a:effectLst>
          <a:scene3d>
            <a:camera prst="orthographicFront">
              <a:rot lat="0" lon="0" rev="0"/>
            </a:camera>
            <a:lightRig rig="contrasting" dir="t">
              <a:rot lat="0" lon="0" rev="1500000"/>
            </a:lightRig>
          </a:scene3d>
          <a:sp3d prstMaterial="metal">
            <a:bevelT w="88900" h="88900"/>
          </a:sp3d>
        </p:spPr>
      </p:pic>
      <p:pic>
        <p:nvPicPr>
          <p:cNvPr id="8" name="Picture 7" descr="10738245_daisycopy.jpg"/>
          <p:cNvPicPr>
            <a:picLocks noChangeAspect="1"/>
          </p:cNvPicPr>
          <p:nvPr/>
        </p:nvPicPr>
        <p:blipFill>
          <a:blip r:embed="rId5" cstate="print"/>
          <a:stretch>
            <a:fillRect/>
          </a:stretch>
        </p:blipFill>
        <p:spPr>
          <a:xfrm>
            <a:off x="2057400" y="3657600"/>
            <a:ext cx="1097280" cy="990599"/>
          </a:xfrm>
          <a:prstGeom prst="ellipse">
            <a:avLst/>
          </a:prstGeom>
          <a:ln>
            <a:noFill/>
          </a:ln>
          <a:effectLst>
            <a:outerShdw blurRad="127000" dist="127000" dir="8460000" algn="ctr">
              <a:srgbClr val="000000">
                <a:alpha val="23000"/>
              </a:srgbClr>
            </a:outerShdw>
          </a:effectLst>
          <a:scene3d>
            <a:camera prst="orthographicFront">
              <a:rot lat="0" lon="0" rev="0"/>
            </a:camera>
            <a:lightRig rig="contrasting" dir="t">
              <a:rot lat="0" lon="0" rev="1500000"/>
            </a:lightRig>
          </a:scene3d>
          <a:sp3d prstMaterial="metal">
            <a:bevelT w="88900" h="88900"/>
          </a:sp3d>
        </p:spPr>
      </p:pic>
      <p:sp>
        <p:nvSpPr>
          <p:cNvPr id="9" name="TextBox 8"/>
          <p:cNvSpPr txBox="1"/>
          <p:nvPr/>
        </p:nvSpPr>
        <p:spPr>
          <a:xfrm flipH="1">
            <a:off x="1523996" y="1295400"/>
            <a:ext cx="6477003" cy="461665"/>
          </a:xfrm>
          <a:prstGeom prst="rect">
            <a:avLst/>
          </a:prstGeom>
          <a:noFill/>
        </p:spPr>
        <p:txBody>
          <a:bodyPr wrap="square" rtlCol="0">
            <a:spAutoFit/>
          </a:bodyPr>
          <a:lstStyle/>
          <a:p>
            <a:r>
              <a:rPr lang="en-US" sz="2400" b="1" i="1" dirty="0" smtClean="0">
                <a:solidFill>
                  <a:srgbClr val="C00000"/>
                </a:solidFill>
                <a:latin typeface="Corbel" pitchFamily="34" charset="0"/>
              </a:rPr>
              <a:t>Overview of PPP projects</a:t>
            </a:r>
            <a:endParaRPr lang="en-US" sz="2400" b="1" i="1" dirty="0">
              <a:solidFill>
                <a:srgbClr val="C00000"/>
              </a:solidFill>
              <a:latin typeface="Corbel" pitchFamily="34" charset="0"/>
            </a:endParaRPr>
          </a:p>
        </p:txBody>
      </p:sp>
      <p:sp>
        <p:nvSpPr>
          <p:cNvPr id="10" name="TextBox 9"/>
          <p:cNvSpPr txBox="1"/>
          <p:nvPr/>
        </p:nvSpPr>
        <p:spPr>
          <a:xfrm flipH="1">
            <a:off x="2484117" y="2514600"/>
            <a:ext cx="5440682" cy="461665"/>
          </a:xfrm>
          <a:prstGeom prst="rect">
            <a:avLst/>
          </a:prstGeom>
          <a:noFill/>
        </p:spPr>
        <p:txBody>
          <a:bodyPr wrap="square" rtlCol="0">
            <a:spAutoFit/>
          </a:bodyPr>
          <a:lstStyle/>
          <a:p>
            <a:r>
              <a:rPr lang="en-US" sz="2400" b="1" i="1" dirty="0" smtClean="0">
                <a:solidFill>
                  <a:srgbClr val="C00000"/>
                </a:solidFill>
                <a:latin typeface="Corbel" pitchFamily="34" charset="0"/>
              </a:rPr>
              <a:t>Major issues in PPP Projects</a:t>
            </a:r>
            <a:endParaRPr lang="en-US" sz="2400" b="1" i="1" dirty="0">
              <a:solidFill>
                <a:srgbClr val="C00000"/>
              </a:solidFill>
              <a:latin typeface="Corbel" pitchFamily="34" charset="0"/>
            </a:endParaRPr>
          </a:p>
        </p:txBody>
      </p:sp>
      <p:sp>
        <p:nvSpPr>
          <p:cNvPr id="11" name="TextBox 10"/>
          <p:cNvSpPr txBox="1"/>
          <p:nvPr/>
        </p:nvSpPr>
        <p:spPr>
          <a:xfrm flipH="1">
            <a:off x="3200395" y="3810000"/>
            <a:ext cx="5486405" cy="461665"/>
          </a:xfrm>
          <a:prstGeom prst="rect">
            <a:avLst/>
          </a:prstGeom>
          <a:noFill/>
        </p:spPr>
        <p:txBody>
          <a:bodyPr wrap="square" rtlCol="0">
            <a:spAutoFit/>
          </a:bodyPr>
          <a:lstStyle/>
          <a:p>
            <a:r>
              <a:rPr lang="en-US" sz="2400" b="1" i="1" dirty="0" smtClean="0">
                <a:solidFill>
                  <a:srgbClr val="C00000"/>
                </a:solidFill>
                <a:latin typeface="Corbel" pitchFamily="34" charset="0"/>
              </a:rPr>
              <a:t>Recognizing </a:t>
            </a:r>
            <a:r>
              <a:rPr lang="en-US" sz="2400" b="1" i="1" dirty="0" smtClean="0">
                <a:solidFill>
                  <a:srgbClr val="C00000"/>
                </a:solidFill>
                <a:latin typeface="Corbel" pitchFamily="34" charset="0"/>
              </a:rPr>
              <a:t>concerns and PPP practices </a:t>
            </a:r>
            <a:endParaRPr lang="en-US" sz="2400" b="1" i="1" dirty="0">
              <a:solidFill>
                <a:srgbClr val="C00000"/>
              </a:solidFill>
              <a:latin typeface="Corbel" pitchFamily="34" charset="0"/>
            </a:endParaRPr>
          </a:p>
        </p:txBody>
      </p:sp>
      <p:pic>
        <p:nvPicPr>
          <p:cNvPr id="12" name="Picture 11" descr="10738245_daisycopy.jpg"/>
          <p:cNvPicPr>
            <a:picLocks noChangeAspect="1"/>
          </p:cNvPicPr>
          <p:nvPr/>
        </p:nvPicPr>
        <p:blipFill>
          <a:blip r:embed="rId6" cstate="print"/>
          <a:stretch>
            <a:fillRect/>
          </a:stretch>
        </p:blipFill>
        <p:spPr>
          <a:xfrm>
            <a:off x="2560319" y="4953000"/>
            <a:ext cx="1100870" cy="953286"/>
          </a:xfrm>
          <a:prstGeom prst="ellipse">
            <a:avLst/>
          </a:prstGeom>
          <a:ln>
            <a:noFill/>
          </a:ln>
          <a:effectLst>
            <a:outerShdw blurRad="127000" dist="127000" dir="8460000" algn="ctr">
              <a:srgbClr val="000000">
                <a:alpha val="23000"/>
              </a:srgbClr>
            </a:outerShdw>
          </a:effectLst>
          <a:scene3d>
            <a:camera prst="orthographicFront">
              <a:rot lat="0" lon="0" rev="0"/>
            </a:camera>
            <a:lightRig rig="contrasting" dir="t">
              <a:rot lat="0" lon="0" rev="1500000"/>
            </a:lightRig>
          </a:scene3d>
          <a:sp3d prstMaterial="metal">
            <a:bevelT/>
          </a:sp3d>
        </p:spPr>
      </p:pic>
      <p:sp>
        <p:nvSpPr>
          <p:cNvPr id="13" name="TextBox 12"/>
          <p:cNvSpPr txBox="1"/>
          <p:nvPr/>
        </p:nvSpPr>
        <p:spPr>
          <a:xfrm flipH="1">
            <a:off x="3779513" y="5105400"/>
            <a:ext cx="4831087" cy="461665"/>
          </a:xfrm>
          <a:prstGeom prst="rect">
            <a:avLst/>
          </a:prstGeom>
          <a:noFill/>
        </p:spPr>
        <p:txBody>
          <a:bodyPr wrap="square" rtlCol="0">
            <a:spAutoFit/>
          </a:bodyPr>
          <a:lstStyle/>
          <a:p>
            <a:r>
              <a:rPr lang="en-US" sz="2400" b="1" i="1" dirty="0" smtClean="0">
                <a:solidFill>
                  <a:srgbClr val="C00000"/>
                </a:solidFill>
                <a:latin typeface="Corbel" pitchFamily="34" charset="0"/>
              </a:rPr>
              <a:t>Accountability issues </a:t>
            </a:r>
            <a:endParaRPr lang="en-US" sz="2400" b="1" i="1" dirty="0">
              <a:solidFill>
                <a:srgbClr val="C00000"/>
              </a:solidFill>
              <a:latin typeface="Corbe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par>
                                <p:cTn id="11" presetID="0" presetClass="path" presetSubtype="0" accel="50000" decel="50000" fill="hold" nodeType="withEffect">
                                  <p:stCondLst>
                                    <p:cond delay="0"/>
                                  </p:stCondLst>
                                  <p:iterate type="lt">
                                    <p:tmPct val="0"/>
                                  </p:iterate>
                                  <p:childTnLst>
                                    <p:animMotion origin="layout" path="M 4.16667E-6 -3.89454E-6 C 0.06632 0.09598 0.13298 0.19219 0.18559 0.34991 C 0.23819 0.50764 0.27656 0.72688 0.3151 0.94635 " pathEditMode="relative" rAng="0" ptsTypes="aaA">
                                      <p:cBhvr>
                                        <p:cTn id="12" dur="1000" spd="-100000" fill="hold"/>
                                        <p:tgtEl>
                                          <p:spTgt spid="6"/>
                                        </p:tgtEl>
                                        <p:attrNameLst>
                                          <p:attrName>ppt_x</p:attrName>
                                          <p:attrName>ppt_y</p:attrName>
                                        </p:attrNameLst>
                                      </p:cBhvr>
                                      <p:rCtr x="15700" y="47300"/>
                                    </p:animMotion>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fltVal val="0"/>
                                          </p:val>
                                        </p:tav>
                                        <p:tav tm="100000">
                                          <p:val>
                                            <p:strVal val="#ppt_w"/>
                                          </p:val>
                                        </p:tav>
                                      </p:tavLst>
                                    </p:anim>
                                    <p:anim calcmode="lin" valueType="num">
                                      <p:cBhvr>
                                        <p:cTn id="20" dur="1000" fill="hold"/>
                                        <p:tgtEl>
                                          <p:spTgt spid="7"/>
                                        </p:tgtEl>
                                        <p:attrNameLst>
                                          <p:attrName>ppt_h</p:attrName>
                                        </p:attrNameLst>
                                      </p:cBhvr>
                                      <p:tavLst>
                                        <p:tav tm="0">
                                          <p:val>
                                            <p:fltVal val="0"/>
                                          </p:val>
                                        </p:tav>
                                        <p:tav tm="100000">
                                          <p:val>
                                            <p:strVal val="#ppt_h"/>
                                          </p:val>
                                        </p:tav>
                                      </p:tavLst>
                                    </p:anim>
                                    <p:anim calcmode="lin" valueType="num">
                                      <p:cBhvr>
                                        <p:cTn id="21" dur="1000" fill="hold"/>
                                        <p:tgtEl>
                                          <p:spTgt spid="7"/>
                                        </p:tgtEl>
                                        <p:attrNameLst>
                                          <p:attrName>style.rotation</p:attrName>
                                        </p:attrNameLst>
                                      </p:cBhvr>
                                      <p:tavLst>
                                        <p:tav tm="0">
                                          <p:val>
                                            <p:fltVal val="90"/>
                                          </p:val>
                                        </p:tav>
                                        <p:tav tm="100000">
                                          <p:val>
                                            <p:fltVal val="0"/>
                                          </p:val>
                                        </p:tav>
                                      </p:tavLst>
                                    </p:anim>
                                    <p:animEffect transition="in" filter="fade">
                                      <p:cBhvr>
                                        <p:cTn id="22" dur="1000"/>
                                        <p:tgtEl>
                                          <p:spTgt spid="7"/>
                                        </p:tgtEl>
                                      </p:cBhvr>
                                    </p:animEffect>
                                  </p:childTnLst>
                                </p:cTn>
                              </p:par>
                              <p:par>
                                <p:cTn id="23" presetID="0" presetClass="path" presetSubtype="0" accel="50000" decel="50000" fill="hold" nodeType="withEffect">
                                  <p:stCondLst>
                                    <p:cond delay="0"/>
                                  </p:stCondLst>
                                  <p:iterate type="lt">
                                    <p:tmPct val="0"/>
                                  </p:iterate>
                                  <p:childTnLst>
                                    <p:animMotion origin="layout" path="M 8.33333E-7 2.78446E-6 C 0.05608 0.10522 0.08767 0.20583 0.1217 0.3358 C 0.15573 0.46577 0.18733 0.68709 0.20451 0.77937 " pathEditMode="relative" rAng="0" ptsTypes="faf">
                                      <p:cBhvr>
                                        <p:cTn id="24" dur="1000" spd="-100000" fill="hold"/>
                                        <p:tgtEl>
                                          <p:spTgt spid="7"/>
                                        </p:tgtEl>
                                        <p:attrNameLst>
                                          <p:attrName>ppt_x</p:attrName>
                                          <p:attrName>ppt_y</p:attrName>
                                        </p:attrNameLst>
                                      </p:cBhvr>
                                      <p:rCtr x="10200" y="39000"/>
                                    </p:animMotion>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childTnLst>
                                </p:cTn>
                              </p:par>
                              <p:par>
                                <p:cTn id="29" presetID="31" presetClass="entr" presetSubtype="0" fill="hold" nodeType="withEffect">
                                  <p:stCondLst>
                                    <p:cond delay="0"/>
                                  </p:stCondLst>
                                  <p:iterate type="lt">
                                    <p:tmPct val="5000"/>
                                  </p:iterate>
                                  <p:childTnLst>
                                    <p:set>
                                      <p:cBhvr>
                                        <p:cTn id="30" dur="1" fill="hold">
                                          <p:stCondLst>
                                            <p:cond delay="0"/>
                                          </p:stCondLst>
                                        </p:cTn>
                                        <p:tgtEl>
                                          <p:spTgt spid="8"/>
                                        </p:tgtEl>
                                        <p:attrNameLst>
                                          <p:attrName>style.visibility</p:attrName>
                                        </p:attrNameLst>
                                      </p:cBhvr>
                                      <p:to>
                                        <p:strVal val="visible"/>
                                      </p:to>
                                    </p:set>
                                    <p:anim calcmode="lin" valueType="num">
                                      <p:cBhvr>
                                        <p:cTn id="31" dur="1000" fill="hold"/>
                                        <p:tgtEl>
                                          <p:spTgt spid="8"/>
                                        </p:tgtEl>
                                        <p:attrNameLst>
                                          <p:attrName>ppt_w</p:attrName>
                                        </p:attrNameLst>
                                      </p:cBhvr>
                                      <p:tavLst>
                                        <p:tav tm="0">
                                          <p:val>
                                            <p:fltVal val="0"/>
                                          </p:val>
                                        </p:tav>
                                        <p:tav tm="100000">
                                          <p:val>
                                            <p:strVal val="#ppt_w"/>
                                          </p:val>
                                        </p:tav>
                                      </p:tavLst>
                                    </p:anim>
                                    <p:anim calcmode="lin" valueType="num">
                                      <p:cBhvr>
                                        <p:cTn id="32" dur="1000" fill="hold"/>
                                        <p:tgtEl>
                                          <p:spTgt spid="8"/>
                                        </p:tgtEl>
                                        <p:attrNameLst>
                                          <p:attrName>ppt_h</p:attrName>
                                        </p:attrNameLst>
                                      </p:cBhvr>
                                      <p:tavLst>
                                        <p:tav tm="0">
                                          <p:val>
                                            <p:fltVal val="0"/>
                                          </p:val>
                                        </p:tav>
                                        <p:tav tm="100000">
                                          <p:val>
                                            <p:strVal val="#ppt_h"/>
                                          </p:val>
                                        </p:tav>
                                      </p:tavLst>
                                    </p:anim>
                                    <p:anim calcmode="lin" valueType="num">
                                      <p:cBhvr>
                                        <p:cTn id="33" dur="1000" fill="hold"/>
                                        <p:tgtEl>
                                          <p:spTgt spid="8"/>
                                        </p:tgtEl>
                                        <p:attrNameLst>
                                          <p:attrName>style.rotation</p:attrName>
                                        </p:attrNameLst>
                                      </p:cBhvr>
                                      <p:tavLst>
                                        <p:tav tm="0">
                                          <p:val>
                                            <p:fltVal val="90"/>
                                          </p:val>
                                        </p:tav>
                                        <p:tav tm="100000">
                                          <p:val>
                                            <p:fltVal val="0"/>
                                          </p:val>
                                        </p:tav>
                                      </p:tavLst>
                                    </p:anim>
                                    <p:animEffect transition="in" filter="fade">
                                      <p:cBhvr>
                                        <p:cTn id="34" dur="1000"/>
                                        <p:tgtEl>
                                          <p:spTgt spid="8"/>
                                        </p:tgtEl>
                                      </p:cBhvr>
                                    </p:animEffect>
                                  </p:childTnLst>
                                </p:cTn>
                              </p:par>
                              <p:par>
                                <p:cTn id="35" presetID="0" presetClass="path" presetSubtype="0" accel="50000" decel="50000" fill="hold" nodeType="withEffect">
                                  <p:stCondLst>
                                    <p:cond delay="0"/>
                                  </p:stCondLst>
                                  <p:iterate type="lt">
                                    <p:tmPct val="0"/>
                                  </p:iterate>
                                  <p:childTnLst>
                                    <p:animMotion origin="layout" path="M -1.66667E-6 2.23867E-6 C 0.0198 0.07146 0.03959 0.14315 0.05973 0.2426 C 0.07987 0.34204 0.10035 0.46924 0.12084 0.59644 " pathEditMode="relative" ptsTypes="aaA">
                                      <p:cBhvr>
                                        <p:cTn id="36" dur="1000" spd="-100000" fill="hold"/>
                                        <p:tgtEl>
                                          <p:spTgt spid="8"/>
                                        </p:tgtEl>
                                        <p:attrNameLst>
                                          <p:attrName>ppt_x</p:attrName>
                                          <p:attrName>ppt_y</p:attrName>
                                        </p:attrNameLst>
                                      </p:cBhvr>
                                    </p:animMotion>
                                  </p:childTnLst>
                                </p:cTn>
                              </p:par>
                            </p:childTnLst>
                          </p:cTn>
                        </p:par>
                        <p:par>
                          <p:cTn id="37" fill="hold">
                            <p:stCondLst>
                              <p:cond delay="3000"/>
                            </p:stCondLst>
                            <p:childTnLst>
                              <p:par>
                                <p:cTn id="38" presetID="10" presetClass="entr" presetSubtype="0"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1000"/>
                                        <p:tgtEl>
                                          <p:spTgt spid="11"/>
                                        </p:tgtEl>
                                      </p:cBhvr>
                                    </p:animEffect>
                                  </p:childTnLst>
                                </p:cTn>
                              </p:par>
                              <p:par>
                                <p:cTn id="41" presetID="31" presetClass="entr" presetSubtype="0" fill="hold" nodeType="withEffect">
                                  <p:stCondLst>
                                    <p:cond delay="0"/>
                                  </p:stCondLst>
                                  <p:iterate type="lt">
                                    <p:tmPct val="5000"/>
                                  </p:iterate>
                                  <p:childTnLst>
                                    <p:set>
                                      <p:cBhvr>
                                        <p:cTn id="42" dur="1" fill="hold">
                                          <p:stCondLst>
                                            <p:cond delay="0"/>
                                          </p:stCondLst>
                                        </p:cTn>
                                        <p:tgtEl>
                                          <p:spTgt spid="12"/>
                                        </p:tgtEl>
                                        <p:attrNameLst>
                                          <p:attrName>style.visibility</p:attrName>
                                        </p:attrNameLst>
                                      </p:cBhvr>
                                      <p:to>
                                        <p:strVal val="visible"/>
                                      </p:to>
                                    </p:set>
                                    <p:anim calcmode="lin" valueType="num">
                                      <p:cBhvr>
                                        <p:cTn id="43" dur="1000" fill="hold"/>
                                        <p:tgtEl>
                                          <p:spTgt spid="12"/>
                                        </p:tgtEl>
                                        <p:attrNameLst>
                                          <p:attrName>ppt_w</p:attrName>
                                        </p:attrNameLst>
                                      </p:cBhvr>
                                      <p:tavLst>
                                        <p:tav tm="0">
                                          <p:val>
                                            <p:fltVal val="0"/>
                                          </p:val>
                                        </p:tav>
                                        <p:tav tm="100000">
                                          <p:val>
                                            <p:strVal val="#ppt_w"/>
                                          </p:val>
                                        </p:tav>
                                      </p:tavLst>
                                    </p:anim>
                                    <p:anim calcmode="lin" valueType="num">
                                      <p:cBhvr>
                                        <p:cTn id="44" dur="1000" fill="hold"/>
                                        <p:tgtEl>
                                          <p:spTgt spid="12"/>
                                        </p:tgtEl>
                                        <p:attrNameLst>
                                          <p:attrName>ppt_h</p:attrName>
                                        </p:attrNameLst>
                                      </p:cBhvr>
                                      <p:tavLst>
                                        <p:tav tm="0">
                                          <p:val>
                                            <p:fltVal val="0"/>
                                          </p:val>
                                        </p:tav>
                                        <p:tav tm="100000">
                                          <p:val>
                                            <p:strVal val="#ppt_h"/>
                                          </p:val>
                                        </p:tav>
                                      </p:tavLst>
                                    </p:anim>
                                    <p:anim calcmode="lin" valueType="num">
                                      <p:cBhvr>
                                        <p:cTn id="45" dur="1000" fill="hold"/>
                                        <p:tgtEl>
                                          <p:spTgt spid="12"/>
                                        </p:tgtEl>
                                        <p:attrNameLst>
                                          <p:attrName>style.rotation</p:attrName>
                                        </p:attrNameLst>
                                      </p:cBhvr>
                                      <p:tavLst>
                                        <p:tav tm="0">
                                          <p:val>
                                            <p:fltVal val="90"/>
                                          </p:val>
                                        </p:tav>
                                        <p:tav tm="100000">
                                          <p:val>
                                            <p:fltVal val="0"/>
                                          </p:val>
                                        </p:tav>
                                      </p:tavLst>
                                    </p:anim>
                                    <p:animEffect transition="in" filter="fade">
                                      <p:cBhvr>
                                        <p:cTn id="46" dur="1000"/>
                                        <p:tgtEl>
                                          <p:spTgt spid="12"/>
                                        </p:tgtEl>
                                      </p:cBhvr>
                                    </p:animEffect>
                                  </p:childTnLst>
                                </p:cTn>
                              </p:par>
                              <p:par>
                                <p:cTn id="47" presetID="0" presetClass="path" presetSubtype="0" accel="50000" decel="50000" fill="hold" nodeType="withEffect">
                                  <p:stCondLst>
                                    <p:cond delay="0"/>
                                  </p:stCondLst>
                                  <p:iterate type="lt">
                                    <p:tmPct val="0"/>
                                  </p:iterate>
                                  <p:childTnLst>
                                    <p:animMotion origin="layout" path="M -2.22222E-6 1.26735E-6 C 0.01215 0.05966 0.0243 0.11956 0.03715 0.18686 C 0.05 0.25416 0.06371 0.32886 0.0776 0.40356 " pathEditMode="relative" ptsTypes="aaA">
                                      <p:cBhvr>
                                        <p:cTn id="48" dur="1000" spd="-100000" fill="hold"/>
                                        <p:tgtEl>
                                          <p:spTgt spid="12"/>
                                        </p:tgtEl>
                                        <p:attrNameLst>
                                          <p:attrName>ppt_x</p:attrName>
                                          <p:attrName>ppt_y</p:attrName>
                                        </p:attrNameLst>
                                      </p:cBhvr>
                                    </p:animMotion>
                                  </p:childTnLst>
                                </p:cTn>
                              </p:par>
                            </p:childTnLst>
                          </p:cTn>
                        </p:par>
                        <p:par>
                          <p:cTn id="49" fill="hold">
                            <p:stCondLst>
                              <p:cond delay="4000"/>
                            </p:stCondLst>
                            <p:childTnLst>
                              <p:par>
                                <p:cTn id="50" presetID="10" presetClass="entr" presetSubtype="0" fill="hold" grpId="0" nodeType="after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PPP?</a:t>
            </a:r>
            <a:endParaRPr lang="en-US" b="1" dirty="0"/>
          </a:p>
        </p:txBody>
      </p:sp>
      <p:sp>
        <p:nvSpPr>
          <p:cNvPr id="3" name="Content Placeholder 2"/>
          <p:cNvSpPr>
            <a:spLocks noGrp="1"/>
          </p:cNvSpPr>
          <p:nvPr>
            <p:ph idx="1"/>
          </p:nvPr>
        </p:nvSpPr>
        <p:spPr/>
        <p:txBody>
          <a:bodyPr>
            <a:normAutofit/>
          </a:bodyPr>
          <a:lstStyle/>
          <a:p>
            <a:r>
              <a:rPr lang="en-US" sz="2400" i="1" dirty="0" smtClean="0"/>
              <a:t>It </a:t>
            </a:r>
            <a:r>
              <a:rPr lang="en-US" sz="2400" i="1" dirty="0"/>
              <a:t>is an </a:t>
            </a:r>
            <a:r>
              <a:rPr lang="en-US" sz="2400" i="1" u="sng" dirty="0"/>
              <a:t>arrangement</a:t>
            </a:r>
            <a:r>
              <a:rPr lang="en-US" sz="2400" i="1" dirty="0"/>
              <a:t> between a government/Statutory entity/government owned entity on the one hand and a private entity on the other for the provision of public assets and/or public services, through </a:t>
            </a:r>
            <a:r>
              <a:rPr lang="en-US" sz="2400" i="1" u="sng" dirty="0"/>
              <a:t>investments</a:t>
            </a:r>
            <a:r>
              <a:rPr lang="en-US" sz="2400" i="1" dirty="0"/>
              <a:t> being made and/or management being undertaken by the private sector entity, for a </a:t>
            </a:r>
            <a:r>
              <a:rPr lang="en-US" sz="2400" i="1" u="sng" dirty="0"/>
              <a:t>specified period of time</a:t>
            </a:r>
            <a:r>
              <a:rPr lang="en-US" sz="2400" i="1" dirty="0"/>
              <a:t>, where there is well defined allocation of risk between the private sector and the public entity, and the private entity receives </a:t>
            </a:r>
            <a:r>
              <a:rPr lang="en-US" sz="2400" i="1" u="sng" dirty="0"/>
              <a:t>performance-linked payments</a:t>
            </a:r>
            <a:r>
              <a:rPr lang="en-US" sz="2400" i="1" dirty="0"/>
              <a:t> that conform (or are benchmarked) to specified and pre-determined criteria</a:t>
            </a:r>
            <a:r>
              <a:rPr lang="en-US" sz="2400" i="1" dirty="0" smtClean="0"/>
              <a:t>.”</a:t>
            </a:r>
            <a:endParaRPr lang="en-US" sz="2400" dirty="0"/>
          </a:p>
        </p:txBody>
      </p:sp>
    </p:spTree>
    <p:extLst>
      <p:ext uri="{BB962C8B-B14F-4D97-AF65-F5344CB8AC3E}">
        <p14:creationId xmlns:p14="http://schemas.microsoft.com/office/powerpoint/2010/main" val="720031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PPP mode of Procurement</a:t>
            </a:r>
            <a:endParaRPr lang="en-US" b="1" dirty="0"/>
          </a:p>
        </p:txBody>
      </p:sp>
      <p:sp>
        <p:nvSpPr>
          <p:cNvPr id="3" name="Content Placeholder 2"/>
          <p:cNvSpPr>
            <a:spLocks noGrp="1"/>
          </p:cNvSpPr>
          <p:nvPr>
            <p:ph idx="1"/>
          </p:nvPr>
        </p:nvSpPr>
        <p:spPr>
          <a:xfrm>
            <a:off x="4648200" y="2652486"/>
            <a:ext cx="4191000" cy="2362199"/>
          </a:xfrm>
        </p:spPr>
        <p:txBody>
          <a:bodyPr>
            <a:normAutofit/>
          </a:bodyPr>
          <a:lstStyle/>
          <a:p>
            <a:r>
              <a:rPr lang="en-US" b="1" i="1" dirty="0" smtClean="0"/>
              <a:t>A strong </a:t>
            </a:r>
            <a:r>
              <a:rPr lang="en-US" b="1" i="1" dirty="0"/>
              <a:t>vehicle to carry the partnership between private and public sector in many sectors, notably, Highways, Railways, Ports, Airports, Telecom, power and many other sectors. </a:t>
            </a:r>
            <a:endParaRPr lang="en-US" b="1" dirty="0"/>
          </a:p>
        </p:txBody>
      </p:sp>
      <p:pic>
        <p:nvPicPr>
          <p:cNvPr id="1027" name="Picture 3" descr="C:\Users\RED FLAG\AppData\Local\Microsoft\Windows\Temporary Internet Files\Content.IE5\ZX8POV08\MC90032093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4237376"/>
            <a:ext cx="3276600" cy="179222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RED FLAG\AppData\Local\Microsoft\Windows\Temporary Internet Files\Content.IE5\ZX8POV08\MP90038480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292232"/>
            <a:ext cx="1377696" cy="2507072"/>
          </a:xfrm>
          <a:prstGeom prst="rect">
            <a:avLst/>
          </a:prstGeom>
          <a:noFill/>
          <a:extLst>
            <a:ext uri="{909E8E84-426E-40DD-AFC4-6F175D3DCCD1}">
              <a14:hiddenFill xmlns:a14="http://schemas.microsoft.com/office/drawing/2010/main">
                <a:solidFill>
                  <a:srgbClr val="FFFFFF"/>
                </a:solidFill>
              </a14:hiddenFill>
            </a:ext>
          </a:extLst>
        </p:spPr>
      </p:pic>
      <p:sp>
        <p:nvSpPr>
          <p:cNvPr id="4" name="Oval Callout 3"/>
          <p:cNvSpPr/>
          <p:nvPr/>
        </p:nvSpPr>
        <p:spPr>
          <a:xfrm flipH="1">
            <a:off x="342900" y="2075895"/>
            <a:ext cx="1447800" cy="1060253"/>
          </a:xfrm>
          <a:prstGeom prst="wedgeEllipseCallout">
            <a:avLst>
              <a:gd name="adj1" fmla="val -145561"/>
              <a:gd name="adj2" fmla="val 159973"/>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Ports</a:t>
            </a:r>
            <a:endParaRPr lang="en-US" sz="1400" b="1" dirty="0"/>
          </a:p>
        </p:txBody>
      </p:sp>
      <p:sp>
        <p:nvSpPr>
          <p:cNvPr id="12" name="Oval Callout 11"/>
          <p:cNvSpPr/>
          <p:nvPr/>
        </p:nvSpPr>
        <p:spPr>
          <a:xfrm flipH="1">
            <a:off x="762000" y="1073347"/>
            <a:ext cx="1447800" cy="1060253"/>
          </a:xfrm>
          <a:prstGeom prst="wedgeEllipseCallout">
            <a:avLst>
              <a:gd name="adj1" fmla="val -122504"/>
              <a:gd name="adj2" fmla="val 262643"/>
            </a:avLst>
          </a:prstGeom>
          <a:solidFill>
            <a:srgbClr val="33CC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Telecom</a:t>
            </a:r>
            <a:endParaRPr lang="en-US" sz="1400" b="1" dirty="0">
              <a:solidFill>
                <a:schemeClr val="tx1"/>
              </a:solidFill>
            </a:endParaRPr>
          </a:p>
        </p:txBody>
      </p:sp>
      <p:sp>
        <p:nvSpPr>
          <p:cNvPr id="13" name="Oval Callout 12"/>
          <p:cNvSpPr/>
          <p:nvPr/>
        </p:nvSpPr>
        <p:spPr>
          <a:xfrm flipH="1">
            <a:off x="190500" y="3192346"/>
            <a:ext cx="1447800" cy="1060253"/>
          </a:xfrm>
          <a:prstGeom prst="wedgeEllipseCallout">
            <a:avLst>
              <a:gd name="adj1" fmla="val -152579"/>
              <a:gd name="adj2" fmla="val 586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Highways</a:t>
            </a:r>
            <a:endParaRPr lang="en-US" sz="1400" b="1" dirty="0"/>
          </a:p>
        </p:txBody>
      </p:sp>
      <p:sp>
        <p:nvSpPr>
          <p:cNvPr id="14" name="Oval Callout 13"/>
          <p:cNvSpPr/>
          <p:nvPr/>
        </p:nvSpPr>
        <p:spPr>
          <a:xfrm flipH="1">
            <a:off x="3657600" y="1161141"/>
            <a:ext cx="1447800" cy="1060253"/>
          </a:xfrm>
          <a:prstGeom prst="wedgeEllipseCallout">
            <a:avLst>
              <a:gd name="adj1" fmla="val 45918"/>
              <a:gd name="adj2" fmla="val 261275"/>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Airports</a:t>
            </a:r>
            <a:endParaRPr lang="en-US" sz="1400" b="1" dirty="0"/>
          </a:p>
        </p:txBody>
      </p:sp>
      <p:sp>
        <p:nvSpPr>
          <p:cNvPr id="15" name="Oval Callout 14"/>
          <p:cNvSpPr/>
          <p:nvPr/>
        </p:nvSpPr>
        <p:spPr>
          <a:xfrm flipH="1">
            <a:off x="2209800" y="1015642"/>
            <a:ext cx="1447800" cy="1060253"/>
          </a:xfrm>
          <a:prstGeom prst="wedgeEllipseCallout">
            <a:avLst>
              <a:gd name="adj1" fmla="val -39295"/>
              <a:gd name="adj2" fmla="val 265381"/>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Power</a:t>
            </a:r>
            <a:endParaRPr lang="en-US" sz="2000" b="1" dirty="0">
              <a:solidFill>
                <a:schemeClr val="tx1"/>
              </a:solidFill>
            </a:endParaRPr>
          </a:p>
        </p:txBody>
      </p:sp>
    </p:spTree>
    <p:extLst>
      <p:ext uri="{BB962C8B-B14F-4D97-AF65-F5344CB8AC3E}">
        <p14:creationId xmlns:p14="http://schemas.microsoft.com/office/powerpoint/2010/main" val="3980736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2000" fill="hold"/>
                                        <p:tgtEl>
                                          <p:spTgt spid="1027"/>
                                        </p:tgtEl>
                                        <p:attrNameLst>
                                          <p:attrName>ppt_x</p:attrName>
                                        </p:attrNameLst>
                                      </p:cBhvr>
                                      <p:tavLst>
                                        <p:tav tm="0">
                                          <p:val>
                                            <p:strVal val="1+#ppt_w/2"/>
                                          </p:val>
                                        </p:tav>
                                        <p:tav tm="100000">
                                          <p:val>
                                            <p:strVal val="#ppt_x"/>
                                          </p:val>
                                        </p:tav>
                                      </p:tavLst>
                                    </p:anim>
                                    <p:anim calcmode="lin" valueType="num">
                                      <p:cBhvr additive="base">
                                        <p:cTn id="8" dur="2000" fill="hold"/>
                                        <p:tgtEl>
                                          <p:spTgt spid="1027"/>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2000" fill="hold"/>
                                        <p:tgtEl>
                                          <p:spTgt spid="13"/>
                                        </p:tgtEl>
                                        <p:attrNameLst>
                                          <p:attrName>ppt_x</p:attrName>
                                        </p:attrNameLst>
                                      </p:cBhvr>
                                      <p:tavLst>
                                        <p:tav tm="0">
                                          <p:val>
                                            <p:strVal val="1+#ppt_w/2"/>
                                          </p:val>
                                        </p:tav>
                                        <p:tav tm="100000">
                                          <p:val>
                                            <p:strVal val="#ppt_x"/>
                                          </p:val>
                                        </p:tav>
                                      </p:tavLst>
                                    </p:anim>
                                    <p:anim calcmode="lin" valueType="num">
                                      <p:cBhvr additive="base">
                                        <p:cTn id="12" dur="2000" fill="hold"/>
                                        <p:tgtEl>
                                          <p:spTgt spid="13"/>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2000" fill="hold"/>
                                        <p:tgtEl>
                                          <p:spTgt spid="4"/>
                                        </p:tgtEl>
                                        <p:attrNameLst>
                                          <p:attrName>ppt_x</p:attrName>
                                        </p:attrNameLst>
                                      </p:cBhvr>
                                      <p:tavLst>
                                        <p:tav tm="0">
                                          <p:val>
                                            <p:strVal val="1+#ppt_w/2"/>
                                          </p:val>
                                        </p:tav>
                                        <p:tav tm="100000">
                                          <p:val>
                                            <p:strVal val="#ppt_x"/>
                                          </p:val>
                                        </p:tav>
                                      </p:tavLst>
                                    </p:anim>
                                    <p:anim calcmode="lin" valueType="num">
                                      <p:cBhvr additive="base">
                                        <p:cTn id="16" dur="2000" fill="hold"/>
                                        <p:tgtEl>
                                          <p:spTgt spid="4"/>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2000" fill="hold"/>
                                        <p:tgtEl>
                                          <p:spTgt spid="12"/>
                                        </p:tgtEl>
                                        <p:attrNameLst>
                                          <p:attrName>ppt_x</p:attrName>
                                        </p:attrNameLst>
                                      </p:cBhvr>
                                      <p:tavLst>
                                        <p:tav tm="0">
                                          <p:val>
                                            <p:strVal val="1+#ppt_w/2"/>
                                          </p:val>
                                        </p:tav>
                                        <p:tav tm="100000">
                                          <p:val>
                                            <p:strVal val="#ppt_x"/>
                                          </p:val>
                                        </p:tav>
                                      </p:tavLst>
                                    </p:anim>
                                    <p:anim calcmode="lin" valueType="num">
                                      <p:cBhvr additive="base">
                                        <p:cTn id="20" dur="2000" fill="hold"/>
                                        <p:tgtEl>
                                          <p:spTgt spid="12"/>
                                        </p:tgtEl>
                                        <p:attrNameLst>
                                          <p:attrName>ppt_y</p:attrName>
                                        </p:attrNameLst>
                                      </p:cBhvr>
                                      <p:tavLst>
                                        <p:tav tm="0">
                                          <p:val>
                                            <p:strVal val="0-#ppt_h/2"/>
                                          </p:val>
                                        </p:tav>
                                        <p:tav tm="100000">
                                          <p:val>
                                            <p:strVal val="#ppt_y"/>
                                          </p:val>
                                        </p:tav>
                                      </p:tavLst>
                                    </p:anim>
                                  </p:childTnLst>
                                </p:cTn>
                              </p:par>
                              <p:par>
                                <p:cTn id="21" presetID="2" presetClass="entr" presetSubtype="3"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2000" fill="hold"/>
                                        <p:tgtEl>
                                          <p:spTgt spid="15"/>
                                        </p:tgtEl>
                                        <p:attrNameLst>
                                          <p:attrName>ppt_x</p:attrName>
                                        </p:attrNameLst>
                                      </p:cBhvr>
                                      <p:tavLst>
                                        <p:tav tm="0">
                                          <p:val>
                                            <p:strVal val="1+#ppt_w/2"/>
                                          </p:val>
                                        </p:tav>
                                        <p:tav tm="100000">
                                          <p:val>
                                            <p:strVal val="#ppt_x"/>
                                          </p:val>
                                        </p:tav>
                                      </p:tavLst>
                                    </p:anim>
                                    <p:anim calcmode="lin" valueType="num">
                                      <p:cBhvr additive="base">
                                        <p:cTn id="24" dur="2000" fill="hold"/>
                                        <p:tgtEl>
                                          <p:spTgt spid="15"/>
                                        </p:tgtEl>
                                        <p:attrNameLst>
                                          <p:attrName>ppt_y</p:attrName>
                                        </p:attrNameLst>
                                      </p:cBhvr>
                                      <p:tavLst>
                                        <p:tav tm="0">
                                          <p:val>
                                            <p:strVal val="0-#ppt_h/2"/>
                                          </p:val>
                                        </p:tav>
                                        <p:tav tm="100000">
                                          <p:val>
                                            <p:strVal val="#ppt_y"/>
                                          </p:val>
                                        </p:tav>
                                      </p:tavLst>
                                    </p:anim>
                                  </p:childTnLst>
                                </p:cTn>
                              </p:par>
                              <p:par>
                                <p:cTn id="25" presetID="2" presetClass="entr" presetSubtype="3"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2000" fill="hold"/>
                                        <p:tgtEl>
                                          <p:spTgt spid="14"/>
                                        </p:tgtEl>
                                        <p:attrNameLst>
                                          <p:attrName>ppt_x</p:attrName>
                                        </p:attrNameLst>
                                      </p:cBhvr>
                                      <p:tavLst>
                                        <p:tav tm="0">
                                          <p:val>
                                            <p:strVal val="1+#ppt_w/2"/>
                                          </p:val>
                                        </p:tav>
                                        <p:tav tm="100000">
                                          <p:val>
                                            <p:strVal val="#ppt_x"/>
                                          </p:val>
                                        </p:tav>
                                      </p:tavLst>
                                    </p:anim>
                                    <p:anim calcmode="lin" valueType="num">
                                      <p:cBhvr additive="base">
                                        <p:cTn id="28" dur="20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032"/>
                                        </p:tgtEl>
                                        <p:attrNameLst>
                                          <p:attrName>style.visibility</p:attrName>
                                        </p:attrNameLst>
                                      </p:cBhvr>
                                      <p:to>
                                        <p:strVal val="visible"/>
                                      </p:to>
                                    </p:set>
                                    <p:animEffect transition="in" filter="fade">
                                      <p:cBhvr>
                                        <p:cTn id="33" dur="1000"/>
                                        <p:tgtEl>
                                          <p:spTgt spid="1032"/>
                                        </p:tgtEl>
                                      </p:cBhvr>
                                    </p:animEffect>
                                    <p:anim calcmode="lin" valueType="num">
                                      <p:cBhvr>
                                        <p:cTn id="34" dur="1000" fill="hold"/>
                                        <p:tgtEl>
                                          <p:spTgt spid="1032"/>
                                        </p:tgtEl>
                                        <p:attrNameLst>
                                          <p:attrName>ppt_x</p:attrName>
                                        </p:attrNameLst>
                                      </p:cBhvr>
                                      <p:tavLst>
                                        <p:tav tm="0">
                                          <p:val>
                                            <p:strVal val="#ppt_x"/>
                                          </p:val>
                                        </p:tav>
                                        <p:tav tm="100000">
                                          <p:val>
                                            <p:strVal val="#ppt_x"/>
                                          </p:val>
                                        </p:tav>
                                      </p:tavLst>
                                    </p:anim>
                                    <p:anim calcmode="lin" valueType="num">
                                      <p:cBhvr>
                                        <p:cTn id="35" dur="1000" fill="hold"/>
                                        <p:tgtEl>
                                          <p:spTgt spid="1032"/>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0" end="0"/>
                                            </p:txEl>
                                          </p:spTgt>
                                        </p:tgtEl>
                                        <p:attrNameLst>
                                          <p:attrName>style.visibility</p:attrName>
                                        </p:attrNameLst>
                                      </p:cBhvr>
                                      <p:to>
                                        <p:strVal val="visible"/>
                                      </p:to>
                                    </p:set>
                                    <p:animEffect transition="in" filter="fade">
                                      <p:cBhvr>
                                        <p:cTn id="38" dur="1000"/>
                                        <p:tgtEl>
                                          <p:spTgt spid="3">
                                            <p:txEl>
                                              <p:pRg st="0" end="0"/>
                                            </p:txEl>
                                          </p:spTgt>
                                        </p:tgtEl>
                                      </p:cBhvr>
                                    </p:animEffect>
                                    <p:anim calcmode="lin" valueType="num">
                                      <p:cBhvr>
                                        <p:cTn id="3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12" grpId="0" animBg="1"/>
      <p:bldP spid="13" grpId="0" animBg="1"/>
      <p:bldP spid="14"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algn="ctr"/>
            <a:r>
              <a:rPr lang="en-US" b="1" dirty="0" smtClean="0"/>
              <a:t>Overview of </a:t>
            </a:r>
            <a:br>
              <a:rPr lang="en-US" b="1" dirty="0" smtClean="0"/>
            </a:br>
            <a:r>
              <a:rPr lang="en-US" b="1" dirty="0" smtClean="0"/>
              <a:t>Public Private Partnership Projects</a:t>
            </a:r>
            <a:endParaRPr lang="en-US" b="1" dirty="0"/>
          </a:p>
        </p:txBody>
      </p:sp>
      <p:sp>
        <p:nvSpPr>
          <p:cNvPr id="27" name="Rectangle 26"/>
          <p:cNvSpPr/>
          <p:nvPr/>
        </p:nvSpPr>
        <p:spPr>
          <a:xfrm flipV="1">
            <a:off x="-381000" y="1295400"/>
            <a:ext cx="9906000" cy="668852"/>
          </a:xfrm>
          <a:prstGeom prst="rect">
            <a:avLst/>
          </a:prstGeom>
          <a:solidFill>
            <a:srgbClr val="008000">
              <a:alpha val="80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
        <p:nvSpPr>
          <p:cNvPr id="28" name="TextBox 27"/>
          <p:cNvSpPr txBox="1"/>
          <p:nvPr/>
        </p:nvSpPr>
        <p:spPr>
          <a:xfrm>
            <a:off x="762000" y="1447800"/>
            <a:ext cx="2667000" cy="461665"/>
          </a:xfrm>
          <a:prstGeom prst="rect">
            <a:avLst/>
          </a:prstGeom>
          <a:noFill/>
        </p:spPr>
        <p:txBody>
          <a:bodyPr wrap="square" rtlCol="0">
            <a:spAutoFit/>
          </a:bodyPr>
          <a:lstStyle/>
          <a:p>
            <a:pPr algn="ctr"/>
            <a:r>
              <a:rPr lang="en-US" sz="2400" dirty="0" smtClean="0">
                <a:solidFill>
                  <a:schemeClr val="bg1"/>
                </a:solidFill>
                <a:latin typeface="Gill Sans MT Condensed" pitchFamily="34" charset="0"/>
              </a:rPr>
              <a:t>Solicited proposals </a:t>
            </a:r>
            <a:endParaRPr lang="en-US" sz="2400" dirty="0">
              <a:solidFill>
                <a:schemeClr val="bg1"/>
              </a:solidFill>
              <a:latin typeface="Gill Sans MT Condensed" pitchFamily="34" charset="0"/>
            </a:endParaRPr>
          </a:p>
        </p:txBody>
      </p:sp>
      <p:sp>
        <p:nvSpPr>
          <p:cNvPr id="29" name="TextBox 28"/>
          <p:cNvSpPr txBox="1"/>
          <p:nvPr/>
        </p:nvSpPr>
        <p:spPr>
          <a:xfrm>
            <a:off x="5182020" y="1447800"/>
            <a:ext cx="2047355" cy="461665"/>
          </a:xfrm>
          <a:prstGeom prst="rect">
            <a:avLst/>
          </a:prstGeom>
          <a:noFill/>
        </p:spPr>
        <p:txBody>
          <a:bodyPr wrap="none" rtlCol="0">
            <a:spAutoFit/>
          </a:bodyPr>
          <a:lstStyle/>
          <a:p>
            <a:pPr algn="ctr"/>
            <a:r>
              <a:rPr lang="en-US" sz="2400" dirty="0" smtClean="0">
                <a:solidFill>
                  <a:schemeClr val="bg1"/>
                </a:solidFill>
                <a:latin typeface="Gill Sans MT Condensed" pitchFamily="34" charset="0"/>
              </a:rPr>
              <a:t>Unsolicited Proposals</a:t>
            </a:r>
            <a:endParaRPr lang="en-US" sz="2400" dirty="0">
              <a:solidFill>
                <a:schemeClr val="bg1"/>
              </a:solidFill>
              <a:latin typeface="Gill Sans MT Condensed" pitchFamily="34" charset="0"/>
            </a:endParaRPr>
          </a:p>
        </p:txBody>
      </p:sp>
      <p:sp>
        <p:nvSpPr>
          <p:cNvPr id="30" name="TextBox 29"/>
          <p:cNvSpPr txBox="1"/>
          <p:nvPr/>
        </p:nvSpPr>
        <p:spPr>
          <a:xfrm>
            <a:off x="1090550" y="4724400"/>
            <a:ext cx="2948050" cy="1323439"/>
          </a:xfrm>
          <a:prstGeom prst="rect">
            <a:avLst/>
          </a:prstGeom>
          <a:noFill/>
        </p:spPr>
        <p:txBody>
          <a:bodyPr wrap="square" rtlCol="0">
            <a:spAutoFit/>
          </a:bodyPr>
          <a:lstStyle/>
          <a:p>
            <a:pPr marL="290513" lvl="0" indent="-290513">
              <a:buFont typeface="Wingdings" pitchFamily="2" charset="2"/>
              <a:buChar char="q"/>
              <a:tabLst>
                <a:tab pos="290513" algn="l"/>
              </a:tabLst>
            </a:pPr>
            <a:r>
              <a:rPr lang="en-US" sz="1600" b="1" dirty="0" smtClean="0">
                <a:ln w="3175">
                  <a:noFill/>
                </a:ln>
                <a:solidFill>
                  <a:srgbClr val="C00000"/>
                </a:solidFill>
                <a:latin typeface="Trebuchet MS" pitchFamily="34" charset="0"/>
              </a:rPr>
              <a:t>Asset ownership</a:t>
            </a:r>
          </a:p>
          <a:p>
            <a:pPr marL="290513" lvl="0" indent="-290513">
              <a:buFont typeface="Wingdings" pitchFamily="2" charset="2"/>
              <a:buChar char="q"/>
              <a:tabLst>
                <a:tab pos="290513" algn="l"/>
              </a:tabLst>
            </a:pPr>
            <a:r>
              <a:rPr lang="en-US" sz="1600" b="1" dirty="0" smtClean="0">
                <a:ln w="3175">
                  <a:noFill/>
                </a:ln>
                <a:solidFill>
                  <a:srgbClr val="C00000"/>
                </a:solidFill>
                <a:latin typeface="Trebuchet MS" pitchFamily="34" charset="0"/>
              </a:rPr>
              <a:t>Capital invested</a:t>
            </a:r>
          </a:p>
          <a:p>
            <a:pPr marL="290513" lvl="0" indent="-290513">
              <a:buFont typeface="Wingdings" pitchFamily="2" charset="2"/>
              <a:buChar char="q"/>
              <a:tabLst>
                <a:tab pos="290513" algn="l"/>
              </a:tabLst>
            </a:pPr>
            <a:r>
              <a:rPr lang="en-US" sz="1600" b="1" dirty="0" smtClean="0">
                <a:ln w="3175">
                  <a:noFill/>
                </a:ln>
                <a:solidFill>
                  <a:srgbClr val="C00000"/>
                </a:solidFill>
                <a:latin typeface="Trebuchet MS" pitchFamily="34" charset="0"/>
              </a:rPr>
              <a:t>Risks assumed</a:t>
            </a:r>
          </a:p>
          <a:p>
            <a:pPr marL="290513" lvl="0" indent="-290513">
              <a:buFont typeface="Wingdings" pitchFamily="2" charset="2"/>
              <a:buChar char="q"/>
              <a:tabLst>
                <a:tab pos="290513" algn="l"/>
              </a:tabLst>
            </a:pPr>
            <a:r>
              <a:rPr lang="en-US" sz="1600" b="1" dirty="0" smtClean="0">
                <a:ln w="3175">
                  <a:noFill/>
                </a:ln>
                <a:solidFill>
                  <a:srgbClr val="C00000"/>
                </a:solidFill>
                <a:latin typeface="Trebuchet MS" pitchFamily="34" charset="0"/>
              </a:rPr>
              <a:t>Technical expertise</a:t>
            </a:r>
          </a:p>
          <a:p>
            <a:pPr marL="290513" lvl="0" indent="-290513">
              <a:buFont typeface="Wingdings" pitchFamily="2" charset="2"/>
              <a:buChar char="q"/>
              <a:tabLst>
                <a:tab pos="290513" algn="l"/>
              </a:tabLst>
            </a:pPr>
            <a:r>
              <a:rPr lang="en-US" sz="1600" b="1" dirty="0" smtClean="0">
                <a:ln w="3175">
                  <a:noFill/>
                </a:ln>
                <a:solidFill>
                  <a:srgbClr val="C00000"/>
                </a:solidFill>
                <a:latin typeface="Trebuchet MS" pitchFamily="34" charset="0"/>
              </a:rPr>
              <a:t>Duration of the Project </a:t>
            </a:r>
          </a:p>
        </p:txBody>
      </p:sp>
      <p:cxnSp>
        <p:nvCxnSpPr>
          <p:cNvPr id="31" name="Straight Connector 30"/>
          <p:cNvCxnSpPr/>
          <p:nvPr/>
        </p:nvCxnSpPr>
        <p:spPr>
          <a:xfrm>
            <a:off x="1066800" y="4724400"/>
            <a:ext cx="2" cy="1295402"/>
          </a:xfrm>
          <a:prstGeom prst="line">
            <a:avLst/>
          </a:prstGeom>
          <a:ln>
            <a:solidFill>
              <a:schemeClr val="tx1"/>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419600" y="4648200"/>
            <a:ext cx="3505200" cy="1569660"/>
          </a:xfrm>
          <a:prstGeom prst="rect">
            <a:avLst/>
          </a:prstGeom>
          <a:noFill/>
        </p:spPr>
        <p:txBody>
          <a:bodyPr wrap="square" rtlCol="0">
            <a:spAutoFit/>
          </a:bodyPr>
          <a:lstStyle/>
          <a:p>
            <a:pPr>
              <a:buFont typeface="Wingdings" pitchFamily="2" charset="2"/>
              <a:buChar char="q"/>
            </a:pPr>
            <a:r>
              <a:rPr lang="en-US" sz="1600" b="1" dirty="0" smtClean="0">
                <a:ln w="3175">
                  <a:noFill/>
                </a:ln>
                <a:solidFill>
                  <a:srgbClr val="C00000"/>
                </a:solidFill>
                <a:latin typeface="Trebuchet MS" pitchFamily="34" charset="0"/>
              </a:rPr>
              <a:t>Accountability issues</a:t>
            </a:r>
          </a:p>
          <a:p>
            <a:pPr>
              <a:tabLst>
                <a:tab pos="234950" algn="l"/>
              </a:tabLst>
            </a:pPr>
            <a:r>
              <a:rPr lang="en-US" sz="1600" dirty="0" smtClean="0">
                <a:ln w="3175">
                  <a:noFill/>
                </a:ln>
                <a:solidFill>
                  <a:srgbClr val="C00000"/>
                </a:solidFill>
                <a:latin typeface="Trebuchet MS" pitchFamily="34" charset="0"/>
              </a:rPr>
              <a:t>	public services</a:t>
            </a:r>
          </a:p>
          <a:p>
            <a:pPr>
              <a:tabLst>
                <a:tab pos="234950" algn="l"/>
              </a:tabLst>
            </a:pPr>
            <a:r>
              <a:rPr lang="en-US" sz="1600" dirty="0">
                <a:ln w="3175">
                  <a:noFill/>
                </a:ln>
                <a:solidFill>
                  <a:srgbClr val="C00000"/>
                </a:solidFill>
                <a:latin typeface="Trebuchet MS" pitchFamily="34" charset="0"/>
              </a:rPr>
              <a:t>	</a:t>
            </a:r>
            <a:r>
              <a:rPr lang="en-US" sz="1600" dirty="0" smtClean="0">
                <a:ln w="3175">
                  <a:noFill/>
                </a:ln>
                <a:solidFill>
                  <a:srgbClr val="C00000"/>
                </a:solidFill>
                <a:latin typeface="Trebuchet MS" pitchFamily="34" charset="0"/>
              </a:rPr>
              <a:t>Value for money</a:t>
            </a:r>
          </a:p>
          <a:p>
            <a:pPr>
              <a:buFont typeface="Wingdings" pitchFamily="2" charset="2"/>
              <a:buChar char="q"/>
            </a:pPr>
            <a:r>
              <a:rPr lang="en-US" sz="1600" b="1" dirty="0" smtClean="0">
                <a:ln w="3175">
                  <a:noFill/>
                </a:ln>
                <a:solidFill>
                  <a:srgbClr val="C00000"/>
                </a:solidFill>
                <a:latin typeface="Trebuchet MS" pitchFamily="34" charset="0"/>
              </a:rPr>
              <a:t>Return on Investment</a:t>
            </a:r>
          </a:p>
          <a:p>
            <a:pPr>
              <a:tabLst>
                <a:tab pos="234950" algn="l"/>
              </a:tabLst>
            </a:pPr>
            <a:r>
              <a:rPr lang="en-US" sz="1600" dirty="0">
                <a:ln w="3175">
                  <a:noFill/>
                </a:ln>
                <a:solidFill>
                  <a:srgbClr val="C00000"/>
                </a:solidFill>
                <a:latin typeface="Trebuchet MS" pitchFamily="34" charset="0"/>
              </a:rPr>
              <a:t>	</a:t>
            </a:r>
            <a:r>
              <a:rPr lang="en-US" sz="1600" dirty="0" smtClean="0">
                <a:ln w="3175">
                  <a:noFill/>
                </a:ln>
                <a:solidFill>
                  <a:srgbClr val="C00000"/>
                </a:solidFill>
                <a:latin typeface="Trebuchet MS" pitchFamily="34" charset="0"/>
              </a:rPr>
              <a:t>commercial success</a:t>
            </a:r>
          </a:p>
          <a:p>
            <a:pPr>
              <a:tabLst>
                <a:tab pos="234950" algn="l"/>
              </a:tabLst>
            </a:pPr>
            <a:r>
              <a:rPr lang="en-US" sz="1600" dirty="0">
                <a:ln w="3175">
                  <a:noFill/>
                </a:ln>
                <a:solidFill>
                  <a:srgbClr val="C00000"/>
                </a:solidFill>
                <a:latin typeface="Trebuchet MS" pitchFamily="34" charset="0"/>
              </a:rPr>
              <a:t>	</a:t>
            </a:r>
            <a:r>
              <a:rPr lang="en-US" sz="1600" dirty="0" smtClean="0">
                <a:ln w="3175">
                  <a:noFill/>
                </a:ln>
                <a:solidFill>
                  <a:srgbClr val="C00000"/>
                </a:solidFill>
                <a:latin typeface="Trebuchet MS" pitchFamily="34" charset="0"/>
              </a:rPr>
              <a:t>fair dealing</a:t>
            </a:r>
          </a:p>
        </p:txBody>
      </p:sp>
      <p:cxnSp>
        <p:nvCxnSpPr>
          <p:cNvPr id="33" name="Straight Connector 32"/>
          <p:cNvCxnSpPr/>
          <p:nvPr/>
        </p:nvCxnSpPr>
        <p:spPr>
          <a:xfrm>
            <a:off x="4343400" y="4800600"/>
            <a:ext cx="0" cy="1295400"/>
          </a:xfrm>
          <a:prstGeom prst="line">
            <a:avLst/>
          </a:prstGeom>
          <a:ln>
            <a:solidFill>
              <a:schemeClr val="tx1"/>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flipV="1">
            <a:off x="-381000" y="1981200"/>
            <a:ext cx="9906000" cy="668852"/>
          </a:xfrm>
          <a:prstGeom prst="rect">
            <a:avLst/>
          </a:prstGeom>
          <a:solidFill>
            <a:srgbClr val="FF0000">
              <a:alpha val="69804"/>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60000"/>
                  <a:lumOff val="40000"/>
                </a:schemeClr>
              </a:solidFill>
            </a:endParaRPr>
          </a:p>
        </p:txBody>
      </p:sp>
      <p:sp>
        <p:nvSpPr>
          <p:cNvPr id="35" name="TextBox 34"/>
          <p:cNvSpPr txBox="1"/>
          <p:nvPr/>
        </p:nvSpPr>
        <p:spPr>
          <a:xfrm>
            <a:off x="152400" y="2133600"/>
            <a:ext cx="2057400" cy="369332"/>
          </a:xfrm>
          <a:prstGeom prst="rect">
            <a:avLst/>
          </a:prstGeom>
          <a:noFill/>
        </p:spPr>
        <p:txBody>
          <a:bodyPr wrap="square" rtlCol="0">
            <a:spAutoFit/>
          </a:bodyPr>
          <a:lstStyle/>
          <a:p>
            <a:pPr algn="ctr"/>
            <a:r>
              <a:rPr lang="en-US" dirty="0" smtClean="0">
                <a:solidFill>
                  <a:schemeClr val="bg1"/>
                </a:solidFill>
                <a:latin typeface="Gill Sans MT Condensed" pitchFamily="34" charset="0"/>
              </a:rPr>
              <a:t>Transport infrastructure </a:t>
            </a:r>
            <a:endParaRPr lang="en-US" dirty="0">
              <a:solidFill>
                <a:schemeClr val="bg1"/>
              </a:solidFill>
              <a:latin typeface="Gill Sans MT Condensed" pitchFamily="34" charset="0"/>
            </a:endParaRPr>
          </a:p>
        </p:txBody>
      </p:sp>
      <p:sp>
        <p:nvSpPr>
          <p:cNvPr id="36" name="TextBox 35"/>
          <p:cNvSpPr txBox="1"/>
          <p:nvPr/>
        </p:nvSpPr>
        <p:spPr>
          <a:xfrm>
            <a:off x="2133600" y="2138065"/>
            <a:ext cx="2057400" cy="369332"/>
          </a:xfrm>
          <a:prstGeom prst="rect">
            <a:avLst/>
          </a:prstGeom>
          <a:noFill/>
        </p:spPr>
        <p:txBody>
          <a:bodyPr wrap="square" rtlCol="0">
            <a:spAutoFit/>
          </a:bodyPr>
          <a:lstStyle/>
          <a:p>
            <a:pPr algn="ctr"/>
            <a:r>
              <a:rPr lang="en-US" dirty="0" smtClean="0">
                <a:solidFill>
                  <a:schemeClr val="bg1"/>
                </a:solidFill>
                <a:latin typeface="Gill Sans MT Condensed" pitchFamily="34" charset="0"/>
              </a:rPr>
              <a:t>Power sector</a:t>
            </a:r>
            <a:endParaRPr lang="en-US" dirty="0">
              <a:solidFill>
                <a:schemeClr val="bg1"/>
              </a:solidFill>
              <a:latin typeface="Gill Sans MT Condensed" pitchFamily="34" charset="0"/>
            </a:endParaRPr>
          </a:p>
        </p:txBody>
      </p:sp>
      <p:sp>
        <p:nvSpPr>
          <p:cNvPr id="37" name="TextBox 36"/>
          <p:cNvSpPr txBox="1"/>
          <p:nvPr/>
        </p:nvSpPr>
        <p:spPr>
          <a:xfrm>
            <a:off x="3962400" y="2138065"/>
            <a:ext cx="1524000" cy="369332"/>
          </a:xfrm>
          <a:prstGeom prst="rect">
            <a:avLst/>
          </a:prstGeom>
          <a:noFill/>
        </p:spPr>
        <p:txBody>
          <a:bodyPr wrap="square" rtlCol="0">
            <a:spAutoFit/>
          </a:bodyPr>
          <a:lstStyle/>
          <a:p>
            <a:pPr algn="ctr"/>
            <a:r>
              <a:rPr lang="en-US" dirty="0" smtClean="0">
                <a:solidFill>
                  <a:schemeClr val="bg1"/>
                </a:solidFill>
                <a:latin typeface="Gill Sans MT Condensed" pitchFamily="34" charset="0"/>
              </a:rPr>
              <a:t>Environmental</a:t>
            </a:r>
            <a:endParaRPr lang="en-US" dirty="0">
              <a:solidFill>
                <a:schemeClr val="bg1"/>
              </a:solidFill>
              <a:latin typeface="Gill Sans MT Condensed" pitchFamily="34" charset="0"/>
            </a:endParaRPr>
          </a:p>
        </p:txBody>
      </p:sp>
      <p:sp>
        <p:nvSpPr>
          <p:cNvPr id="38" name="TextBox 37"/>
          <p:cNvSpPr txBox="1"/>
          <p:nvPr/>
        </p:nvSpPr>
        <p:spPr>
          <a:xfrm>
            <a:off x="5334000" y="2138065"/>
            <a:ext cx="2057400" cy="369332"/>
          </a:xfrm>
          <a:prstGeom prst="rect">
            <a:avLst/>
          </a:prstGeom>
          <a:noFill/>
        </p:spPr>
        <p:txBody>
          <a:bodyPr wrap="square" rtlCol="0">
            <a:spAutoFit/>
          </a:bodyPr>
          <a:lstStyle/>
          <a:p>
            <a:pPr algn="ctr"/>
            <a:r>
              <a:rPr lang="en-US" dirty="0" smtClean="0">
                <a:solidFill>
                  <a:schemeClr val="bg1"/>
                </a:solidFill>
                <a:latin typeface="Gill Sans MT Condensed" pitchFamily="34" charset="0"/>
              </a:rPr>
              <a:t>“MDG PPPs”</a:t>
            </a:r>
            <a:endParaRPr lang="en-US" dirty="0">
              <a:solidFill>
                <a:schemeClr val="bg1"/>
              </a:solidFill>
              <a:latin typeface="Gill Sans MT Condensed" pitchFamily="34" charset="0"/>
            </a:endParaRPr>
          </a:p>
        </p:txBody>
      </p:sp>
      <p:sp>
        <p:nvSpPr>
          <p:cNvPr id="39" name="TextBox 38"/>
          <p:cNvSpPr txBox="1"/>
          <p:nvPr/>
        </p:nvSpPr>
        <p:spPr>
          <a:xfrm>
            <a:off x="7010400" y="2149733"/>
            <a:ext cx="1905000" cy="369332"/>
          </a:xfrm>
          <a:prstGeom prst="rect">
            <a:avLst/>
          </a:prstGeom>
          <a:noFill/>
        </p:spPr>
        <p:txBody>
          <a:bodyPr wrap="square" rtlCol="0">
            <a:spAutoFit/>
          </a:bodyPr>
          <a:lstStyle/>
          <a:p>
            <a:pPr algn="ctr"/>
            <a:r>
              <a:rPr lang="en-US" dirty="0" smtClean="0">
                <a:solidFill>
                  <a:schemeClr val="bg1"/>
                </a:solidFill>
                <a:latin typeface="Gill Sans MT Condensed" pitchFamily="34" charset="0"/>
              </a:rPr>
              <a:t>Tourism, convention </a:t>
            </a:r>
            <a:endParaRPr lang="en-US" dirty="0">
              <a:solidFill>
                <a:schemeClr val="bg1"/>
              </a:solidFill>
              <a:latin typeface="Gill Sans MT Condensed" pitchFamily="34" charset="0"/>
            </a:endParaRPr>
          </a:p>
        </p:txBody>
      </p:sp>
      <p:grpSp>
        <p:nvGrpSpPr>
          <p:cNvPr id="40" name="Group 39"/>
          <p:cNvGrpSpPr/>
          <p:nvPr/>
        </p:nvGrpSpPr>
        <p:grpSpPr>
          <a:xfrm>
            <a:off x="1143000" y="2819400"/>
            <a:ext cx="7620000" cy="1143000"/>
            <a:chOff x="533400" y="2971800"/>
            <a:chExt cx="7620000" cy="1143000"/>
          </a:xfrm>
        </p:grpSpPr>
        <p:sp>
          <p:nvSpPr>
            <p:cNvPr id="41" name="Rectangle 40"/>
            <p:cNvSpPr/>
            <p:nvPr/>
          </p:nvSpPr>
          <p:spPr>
            <a:xfrm>
              <a:off x="533400" y="2971800"/>
              <a:ext cx="7620000" cy="1143000"/>
            </a:xfrm>
            <a:prstGeom prst="rect">
              <a:avLst/>
            </a:prstGeom>
            <a:solidFill>
              <a:schemeClr val="bg2">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ular Callout 41"/>
            <p:cNvSpPr/>
            <p:nvPr/>
          </p:nvSpPr>
          <p:spPr>
            <a:xfrm>
              <a:off x="838200" y="3276600"/>
              <a:ext cx="685800" cy="685800"/>
            </a:xfrm>
            <a:prstGeom prst="wedgeRectCallout">
              <a:avLst>
                <a:gd name="adj1" fmla="val -15239"/>
                <a:gd name="adj2" fmla="val -849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BOT</a:t>
              </a:r>
              <a:endParaRPr lang="en-US" dirty="0"/>
            </a:p>
          </p:txBody>
        </p:sp>
        <p:sp>
          <p:nvSpPr>
            <p:cNvPr id="43" name="Rectangular Callout 42"/>
            <p:cNvSpPr/>
            <p:nvPr/>
          </p:nvSpPr>
          <p:spPr>
            <a:xfrm>
              <a:off x="1722120" y="3276600"/>
              <a:ext cx="685800" cy="685800"/>
            </a:xfrm>
            <a:prstGeom prst="wedgeRectCallout">
              <a:avLst>
                <a:gd name="adj1" fmla="val -15239"/>
                <a:gd name="adj2" fmla="val -849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t>
              </a:r>
              <a:r>
                <a:rPr lang="en-US" dirty="0" smtClean="0"/>
                <a:t>OT</a:t>
              </a:r>
              <a:endParaRPr lang="en-US" dirty="0"/>
            </a:p>
          </p:txBody>
        </p:sp>
        <p:sp>
          <p:nvSpPr>
            <p:cNvPr id="44" name="Rectangular Callout 43"/>
            <p:cNvSpPr/>
            <p:nvPr/>
          </p:nvSpPr>
          <p:spPr>
            <a:xfrm>
              <a:off x="2606040" y="3276600"/>
              <a:ext cx="838200" cy="685800"/>
            </a:xfrm>
            <a:prstGeom prst="wedgeRectCallout">
              <a:avLst>
                <a:gd name="adj1" fmla="val -26809"/>
                <a:gd name="adj2" fmla="val -8295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BOOT</a:t>
              </a:r>
              <a:endParaRPr lang="en-US" dirty="0"/>
            </a:p>
          </p:txBody>
        </p:sp>
        <p:sp>
          <p:nvSpPr>
            <p:cNvPr id="45" name="Rectangular Callout 44"/>
            <p:cNvSpPr/>
            <p:nvPr/>
          </p:nvSpPr>
          <p:spPr>
            <a:xfrm>
              <a:off x="3642360" y="3276600"/>
              <a:ext cx="914400" cy="685800"/>
            </a:xfrm>
            <a:prstGeom prst="wedgeRectCallout">
              <a:avLst>
                <a:gd name="adj1" fmla="val -31906"/>
                <a:gd name="adj2" fmla="val -809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DBFO</a:t>
              </a:r>
              <a:endParaRPr lang="en-US" dirty="0"/>
            </a:p>
          </p:txBody>
        </p:sp>
        <p:sp>
          <p:nvSpPr>
            <p:cNvPr id="46" name="Rectangular Callout 45"/>
            <p:cNvSpPr/>
            <p:nvPr/>
          </p:nvSpPr>
          <p:spPr>
            <a:xfrm>
              <a:off x="4754880" y="3276600"/>
              <a:ext cx="1447800" cy="685800"/>
            </a:xfrm>
            <a:prstGeom prst="wedgeRectCallout">
              <a:avLst>
                <a:gd name="adj1" fmla="val -22895"/>
                <a:gd name="adj2" fmla="val -849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Operation concessions</a:t>
              </a:r>
              <a:endParaRPr lang="en-US" dirty="0"/>
            </a:p>
          </p:txBody>
        </p:sp>
        <p:sp>
          <p:nvSpPr>
            <p:cNvPr id="47" name="Rectangular Callout 46"/>
            <p:cNvSpPr/>
            <p:nvPr/>
          </p:nvSpPr>
          <p:spPr>
            <a:xfrm>
              <a:off x="6400800" y="3276600"/>
              <a:ext cx="1447800" cy="685800"/>
            </a:xfrm>
            <a:prstGeom prst="wedgeRectCallout">
              <a:avLst>
                <a:gd name="adj1" fmla="val -15239"/>
                <a:gd name="adj2" fmla="val -849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Joint ventures</a:t>
              </a:r>
              <a:endParaRPr lang="en-US" dirty="0"/>
            </a:p>
          </p:txBody>
        </p:sp>
      </p:grpSp>
      <p:sp>
        <p:nvSpPr>
          <p:cNvPr id="48" name="TextBox 47"/>
          <p:cNvSpPr txBox="1"/>
          <p:nvPr/>
        </p:nvSpPr>
        <p:spPr>
          <a:xfrm>
            <a:off x="528935" y="2895600"/>
            <a:ext cx="553998" cy="1676400"/>
          </a:xfrm>
          <a:prstGeom prst="rect">
            <a:avLst/>
          </a:prstGeom>
          <a:solidFill>
            <a:schemeClr val="accent5">
              <a:lumMod val="50000"/>
            </a:schemeClr>
          </a:solidFill>
          <a:ln>
            <a:noFill/>
          </a:ln>
        </p:spPr>
        <p:style>
          <a:lnRef idx="1">
            <a:schemeClr val="accent3"/>
          </a:lnRef>
          <a:fillRef idx="2">
            <a:schemeClr val="accent3"/>
          </a:fillRef>
          <a:effectRef idx="1">
            <a:schemeClr val="accent3"/>
          </a:effectRef>
          <a:fontRef idx="minor">
            <a:schemeClr val="dk1"/>
          </a:fontRef>
        </p:style>
        <p:txBody>
          <a:bodyPr vert="vert270" wrap="square" rtlCol="0">
            <a:spAutoFit/>
          </a:bodyPr>
          <a:lstStyle/>
          <a:p>
            <a:pPr algn="ctr"/>
            <a:r>
              <a:rPr lang="en-US" sz="2400" dirty="0" smtClean="0">
                <a:solidFill>
                  <a:schemeClr val="bg2"/>
                </a:solidFill>
              </a:rPr>
              <a:t>partnership</a:t>
            </a:r>
            <a:endParaRPr lang="en-US" sz="2400" dirty="0">
              <a:solidFill>
                <a:schemeClr val="bg2"/>
              </a:solidFill>
            </a:endParaRPr>
          </a:p>
        </p:txBody>
      </p:sp>
      <p:sp>
        <p:nvSpPr>
          <p:cNvPr id="49" name="Rectangle 48"/>
          <p:cNvSpPr/>
          <p:nvPr/>
        </p:nvSpPr>
        <p:spPr>
          <a:xfrm>
            <a:off x="1143000" y="3962400"/>
            <a:ext cx="7620000" cy="609600"/>
          </a:xfrm>
          <a:prstGeom prst="rect">
            <a:avLst/>
          </a:prstGeom>
          <a:solidFill>
            <a:srgbClr val="FFC000"/>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b="1" dirty="0" smtClean="0"/>
              <a:t>[</a:t>
            </a:r>
            <a:r>
              <a:rPr lang="en-US" sz="2000" b="1" dirty="0" err="1" smtClean="0"/>
              <a:t>Govt+Private</a:t>
            </a:r>
            <a:r>
              <a:rPr lang="en-US" sz="2000" b="1" dirty="0" smtClean="0"/>
              <a:t>], [</a:t>
            </a:r>
            <a:r>
              <a:rPr lang="en-US" sz="2000" b="1" dirty="0" err="1" smtClean="0"/>
              <a:t>Govt+PSU+Private</a:t>
            </a:r>
            <a:r>
              <a:rPr lang="en-US" sz="2000" b="1" dirty="0" smtClean="0"/>
              <a:t>], [</a:t>
            </a:r>
            <a:r>
              <a:rPr lang="en-US" sz="2000" b="1" dirty="0" err="1" smtClean="0"/>
              <a:t>PSU+Private</a:t>
            </a:r>
            <a:r>
              <a:rPr lang="en-US" sz="2000" b="1" dirty="0" smtClean="0"/>
              <a:t>], </a:t>
            </a:r>
            <a:br>
              <a:rPr lang="en-US" sz="2000" b="1" dirty="0" smtClean="0"/>
            </a:br>
            <a:r>
              <a:rPr lang="en-US" sz="2000" b="1" dirty="0" smtClean="0"/>
              <a:t>[Body </a:t>
            </a:r>
            <a:r>
              <a:rPr lang="en-US" sz="2000" b="1" dirty="0" err="1" smtClean="0"/>
              <a:t>incorporate+Private</a:t>
            </a:r>
            <a:r>
              <a:rPr lang="en-US" sz="2000" b="1" dirty="0" smtClean="0"/>
              <a:t>], [SPV]</a:t>
            </a:r>
            <a:endParaRPr lang="en-US" sz="2000" b="1" dirty="0"/>
          </a:p>
        </p:txBody>
      </p:sp>
      <p:pic>
        <p:nvPicPr>
          <p:cNvPr id="54" name="Content Placeholder 3" descr="Red flag F logo.png"/>
          <p:cNvPicPr>
            <a:picLocks noGrp="1" noChangeAspect="1"/>
          </p:cNvPicPr>
          <p:nvPr>
            <p:ph idx="1"/>
          </p:nvPr>
        </p:nvPicPr>
        <p:blipFill>
          <a:blip r:embed="rId2" cstate="print"/>
          <a:stretch>
            <a:fillRect/>
          </a:stretch>
        </p:blipFill>
        <p:spPr>
          <a:xfrm>
            <a:off x="8408952" y="6226114"/>
            <a:ext cx="506448" cy="555686"/>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dissolve">
                                      <p:cBhvr>
                                        <p:cTn id="7" dur="500"/>
                                        <p:tgtEl>
                                          <p:spTgt spid="2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dissolve">
                                      <p:cBhvr>
                                        <p:cTn id="11" dur="500"/>
                                        <p:tgtEl>
                                          <p:spTgt spid="29"/>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dissolve">
                                      <p:cBhvr>
                                        <p:cTn id="16" dur="500"/>
                                        <p:tgtEl>
                                          <p:spTgt spid="35"/>
                                        </p:tgtEl>
                                      </p:cBhvr>
                                    </p:animEffect>
                                  </p:childTnLst>
                                </p:cTn>
                              </p:par>
                            </p:childTnLst>
                          </p:cTn>
                        </p:par>
                        <p:par>
                          <p:cTn id="17" fill="hold">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36"/>
                                        </p:tgtEl>
                                        <p:attrNameLst>
                                          <p:attrName>style.visibility</p:attrName>
                                        </p:attrNameLst>
                                      </p:cBhvr>
                                      <p:to>
                                        <p:strVal val="visible"/>
                                      </p:to>
                                    </p:set>
                                    <p:animEffect transition="in" filter="dissolve">
                                      <p:cBhvr>
                                        <p:cTn id="20" dur="500"/>
                                        <p:tgtEl>
                                          <p:spTgt spid="36"/>
                                        </p:tgtEl>
                                      </p:cBhvr>
                                    </p:animEffect>
                                  </p:childTnLst>
                                </p:cTn>
                              </p:par>
                            </p:childTnLst>
                          </p:cTn>
                        </p:par>
                        <p:par>
                          <p:cTn id="21" fill="hold">
                            <p:stCondLst>
                              <p:cond delay="1000"/>
                            </p:stCondLst>
                            <p:childTnLst>
                              <p:par>
                                <p:cTn id="22" presetID="9" presetClass="entr" presetSubtype="0" fill="hold" grpId="0" nodeType="afterEffect">
                                  <p:stCondLst>
                                    <p:cond delay="0"/>
                                  </p:stCondLst>
                                  <p:childTnLst>
                                    <p:set>
                                      <p:cBhvr>
                                        <p:cTn id="23" dur="1" fill="hold">
                                          <p:stCondLst>
                                            <p:cond delay="0"/>
                                          </p:stCondLst>
                                        </p:cTn>
                                        <p:tgtEl>
                                          <p:spTgt spid="37"/>
                                        </p:tgtEl>
                                        <p:attrNameLst>
                                          <p:attrName>style.visibility</p:attrName>
                                        </p:attrNameLst>
                                      </p:cBhvr>
                                      <p:to>
                                        <p:strVal val="visible"/>
                                      </p:to>
                                    </p:set>
                                    <p:animEffect transition="in" filter="dissolve">
                                      <p:cBhvr>
                                        <p:cTn id="24" dur="500"/>
                                        <p:tgtEl>
                                          <p:spTgt spid="37"/>
                                        </p:tgtEl>
                                      </p:cBhvr>
                                    </p:animEffect>
                                  </p:childTnLst>
                                </p:cTn>
                              </p:par>
                            </p:childTnLst>
                          </p:cTn>
                        </p:par>
                        <p:par>
                          <p:cTn id="25" fill="hold">
                            <p:stCondLst>
                              <p:cond delay="1500"/>
                            </p:stCondLst>
                            <p:childTnLst>
                              <p:par>
                                <p:cTn id="26" presetID="9" presetClass="entr" presetSubtype="0" fill="hold" grpId="0" nodeType="after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dissolve">
                                      <p:cBhvr>
                                        <p:cTn id="28" dur="500"/>
                                        <p:tgtEl>
                                          <p:spTgt spid="38"/>
                                        </p:tgtEl>
                                      </p:cBhvr>
                                    </p:animEffect>
                                  </p:childTnLst>
                                </p:cTn>
                              </p:par>
                            </p:childTnLst>
                          </p:cTn>
                        </p:par>
                        <p:par>
                          <p:cTn id="29" fill="hold">
                            <p:stCondLst>
                              <p:cond delay="2000"/>
                            </p:stCondLst>
                            <p:childTnLst>
                              <p:par>
                                <p:cTn id="30" presetID="9" presetClass="entr" presetSubtype="0" fill="hold" grpId="0" nodeType="after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dissolve">
                                      <p:cBhvr>
                                        <p:cTn id="32" dur="500"/>
                                        <p:tgtEl>
                                          <p:spTgt spid="39"/>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8"/>
                                        </p:tgtEl>
                                        <p:attrNameLst>
                                          <p:attrName>style.visibility</p:attrName>
                                        </p:attrNameLst>
                                      </p:cBhvr>
                                      <p:to>
                                        <p:strVal val="visible"/>
                                      </p:to>
                                    </p:set>
                                    <p:animEffect transition="in" filter="dissolve">
                                      <p:cBhvr>
                                        <p:cTn id="37" dur="500"/>
                                        <p:tgtEl>
                                          <p:spTgt spid="48"/>
                                        </p:tgtEl>
                                      </p:cBhvr>
                                    </p:animEffect>
                                  </p:childTnLst>
                                </p:cTn>
                              </p:par>
                            </p:childTnLst>
                          </p:cTn>
                        </p:par>
                        <p:par>
                          <p:cTn id="38" fill="hold">
                            <p:stCondLst>
                              <p:cond delay="500"/>
                            </p:stCondLst>
                            <p:childTnLst>
                              <p:par>
                                <p:cTn id="39" presetID="9" presetClass="entr" presetSubtype="0" fill="hold" nodeType="afterEffect">
                                  <p:stCondLst>
                                    <p:cond delay="0"/>
                                  </p:stCondLst>
                                  <p:childTnLst>
                                    <p:set>
                                      <p:cBhvr>
                                        <p:cTn id="40" dur="1" fill="hold">
                                          <p:stCondLst>
                                            <p:cond delay="0"/>
                                          </p:stCondLst>
                                        </p:cTn>
                                        <p:tgtEl>
                                          <p:spTgt spid="40"/>
                                        </p:tgtEl>
                                        <p:attrNameLst>
                                          <p:attrName>style.visibility</p:attrName>
                                        </p:attrNameLst>
                                      </p:cBhvr>
                                      <p:to>
                                        <p:strVal val="visible"/>
                                      </p:to>
                                    </p:set>
                                    <p:animEffect transition="in" filter="dissolve">
                                      <p:cBhvr>
                                        <p:cTn id="41" dur="500"/>
                                        <p:tgtEl>
                                          <p:spTgt spid="40"/>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49"/>
                                        </p:tgtEl>
                                        <p:attrNameLst>
                                          <p:attrName>style.visibility</p:attrName>
                                        </p:attrNameLst>
                                      </p:cBhvr>
                                      <p:to>
                                        <p:strVal val="visible"/>
                                      </p:to>
                                    </p:set>
                                    <p:animEffect transition="in" filter="dissolve">
                                      <p:cBhvr>
                                        <p:cTn id="46" dur="500"/>
                                        <p:tgtEl>
                                          <p:spTgt spid="49"/>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nodeType="click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dissolve">
                                      <p:cBhvr>
                                        <p:cTn id="51" dur="500"/>
                                        <p:tgtEl>
                                          <p:spTgt spid="31"/>
                                        </p:tgtEl>
                                      </p:cBhvr>
                                    </p:animEffect>
                                  </p:childTnLst>
                                </p:cTn>
                              </p:par>
                              <p:par>
                                <p:cTn id="52" presetID="9" presetClass="entr" presetSubtype="0" fill="hold" nodeType="with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dissolve">
                                      <p:cBhvr>
                                        <p:cTn id="54" dur="500"/>
                                        <p:tgtEl>
                                          <p:spTgt spid="30"/>
                                        </p:tgtEl>
                                      </p:cBhvr>
                                    </p:animEffect>
                                  </p:childTnLst>
                                </p:cTn>
                              </p:par>
                            </p:childTnLst>
                          </p:cTn>
                        </p:par>
                      </p:childTnLst>
                    </p:cTn>
                  </p:par>
                  <p:par>
                    <p:cTn id="55" fill="hold">
                      <p:stCondLst>
                        <p:cond delay="indefinite"/>
                      </p:stCondLst>
                      <p:childTnLst>
                        <p:par>
                          <p:cTn id="56" fill="hold">
                            <p:stCondLst>
                              <p:cond delay="0"/>
                            </p:stCondLst>
                            <p:childTnLst>
                              <p:par>
                                <p:cTn id="57" presetID="9" presetClass="entr" presetSubtype="0" fill="hold" nodeType="click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dissolve">
                                      <p:cBhvr>
                                        <p:cTn id="59" dur="500"/>
                                        <p:tgtEl>
                                          <p:spTgt spid="33"/>
                                        </p:tgtEl>
                                      </p:cBhvr>
                                    </p:animEffect>
                                  </p:childTnLst>
                                </p:cTn>
                              </p:par>
                              <p:par>
                                <p:cTn id="60" presetID="9" presetClass="entr" presetSubtype="0" fill="hold" grpId="0" nodeType="withEffect">
                                  <p:stCondLst>
                                    <p:cond delay="0"/>
                                  </p:stCondLst>
                                  <p:childTnLst>
                                    <p:set>
                                      <p:cBhvr>
                                        <p:cTn id="61" dur="1" fill="hold">
                                          <p:stCondLst>
                                            <p:cond delay="0"/>
                                          </p:stCondLst>
                                        </p:cTn>
                                        <p:tgtEl>
                                          <p:spTgt spid="32"/>
                                        </p:tgtEl>
                                        <p:attrNameLst>
                                          <p:attrName>style.visibility</p:attrName>
                                        </p:attrNameLst>
                                      </p:cBhvr>
                                      <p:to>
                                        <p:strVal val="visible"/>
                                      </p:to>
                                    </p:set>
                                    <p:animEffect transition="in" filter="dissolve">
                                      <p:cBhvr>
                                        <p:cTn id="6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2" grpId="0"/>
      <p:bldP spid="35" grpId="0"/>
      <p:bldP spid="36" grpId="0"/>
      <p:bldP spid="37" grpId="0"/>
      <p:bldP spid="38" grpId="0"/>
      <p:bldP spid="39" grpId="0"/>
      <p:bldP spid="48" grpId="0" animBg="1"/>
      <p:bldP spid="4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ctr"/>
            <a:r>
              <a:rPr lang="en-US" b="1" dirty="0" smtClean="0"/>
              <a:t>Major issues in PPP projects</a:t>
            </a:r>
            <a:endParaRPr lang="en-US" b="1" dirty="0"/>
          </a:p>
        </p:txBody>
      </p:sp>
      <p:sp>
        <p:nvSpPr>
          <p:cNvPr id="4" name="Arc 3"/>
          <p:cNvSpPr/>
          <p:nvPr/>
        </p:nvSpPr>
        <p:spPr>
          <a:xfrm>
            <a:off x="-2776446" y="1524000"/>
            <a:ext cx="5486400" cy="5029200"/>
          </a:xfrm>
          <a:prstGeom prst="arc">
            <a:avLst>
              <a:gd name="adj1" fmla="val 16200000"/>
              <a:gd name="adj2" fmla="val 5418064"/>
            </a:avLst>
          </a:prstGeom>
          <a:solidFill>
            <a:schemeClr val="accent1">
              <a:lumMod val="50000"/>
            </a:schemeClr>
          </a:solidFill>
          <a:ln>
            <a:solidFill>
              <a:srgbClr val="FFC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 name="TextBox 4"/>
          <p:cNvSpPr txBox="1"/>
          <p:nvPr/>
        </p:nvSpPr>
        <p:spPr>
          <a:xfrm flipH="1">
            <a:off x="3132514" y="1676400"/>
            <a:ext cx="2811086" cy="430887"/>
          </a:xfrm>
          <a:prstGeom prst="rect">
            <a:avLst/>
          </a:prstGeom>
          <a:noFill/>
        </p:spPr>
        <p:txBody>
          <a:bodyPr wrap="square" rtlCol="0">
            <a:spAutoFit/>
          </a:bodyPr>
          <a:lstStyle/>
          <a:p>
            <a:r>
              <a:rPr lang="en-US" sz="2200" b="1" dirty="0" smtClean="0">
                <a:solidFill>
                  <a:schemeClr val="tx2">
                    <a:lumMod val="75000"/>
                  </a:schemeClr>
                </a:solidFill>
                <a:latin typeface="Corbel" pitchFamily="34" charset="0"/>
              </a:rPr>
              <a:t>Selection process</a:t>
            </a:r>
            <a:endParaRPr lang="en-US" sz="2200" b="1" dirty="0">
              <a:solidFill>
                <a:schemeClr val="tx2">
                  <a:lumMod val="75000"/>
                </a:schemeClr>
              </a:solidFill>
              <a:latin typeface="Corbel" pitchFamily="34" charset="0"/>
            </a:endParaRPr>
          </a:p>
        </p:txBody>
      </p:sp>
      <p:sp>
        <p:nvSpPr>
          <p:cNvPr id="6" name="TextBox 5"/>
          <p:cNvSpPr txBox="1"/>
          <p:nvPr/>
        </p:nvSpPr>
        <p:spPr>
          <a:xfrm flipH="1">
            <a:off x="3193872" y="2769513"/>
            <a:ext cx="3986150" cy="430887"/>
          </a:xfrm>
          <a:prstGeom prst="rect">
            <a:avLst/>
          </a:prstGeom>
          <a:noFill/>
        </p:spPr>
        <p:txBody>
          <a:bodyPr wrap="square" rtlCol="0">
            <a:spAutoFit/>
          </a:bodyPr>
          <a:lstStyle/>
          <a:p>
            <a:r>
              <a:rPr lang="en-US" sz="2200" b="1" dirty="0" smtClean="0">
                <a:solidFill>
                  <a:schemeClr val="tx2">
                    <a:lumMod val="75000"/>
                  </a:schemeClr>
                </a:solidFill>
                <a:latin typeface="Corbel" pitchFamily="34" charset="0"/>
              </a:rPr>
              <a:t>RFP/ Tendering process</a:t>
            </a:r>
            <a:endParaRPr lang="en-US" sz="2200" b="1" dirty="0">
              <a:solidFill>
                <a:schemeClr val="tx2">
                  <a:lumMod val="75000"/>
                </a:schemeClr>
              </a:solidFill>
              <a:latin typeface="Corbel" pitchFamily="34" charset="0"/>
            </a:endParaRPr>
          </a:p>
        </p:txBody>
      </p:sp>
      <p:sp>
        <p:nvSpPr>
          <p:cNvPr id="7" name="TextBox 6"/>
          <p:cNvSpPr txBox="1"/>
          <p:nvPr/>
        </p:nvSpPr>
        <p:spPr>
          <a:xfrm flipH="1">
            <a:off x="3191890" y="3836313"/>
            <a:ext cx="4809110" cy="430887"/>
          </a:xfrm>
          <a:prstGeom prst="rect">
            <a:avLst/>
          </a:prstGeom>
          <a:noFill/>
        </p:spPr>
        <p:txBody>
          <a:bodyPr wrap="square" rtlCol="0">
            <a:spAutoFit/>
          </a:bodyPr>
          <a:lstStyle/>
          <a:p>
            <a:r>
              <a:rPr lang="en-US" sz="2200" b="1" dirty="0" smtClean="0">
                <a:solidFill>
                  <a:schemeClr val="tx2">
                    <a:lumMod val="75000"/>
                  </a:schemeClr>
                </a:solidFill>
                <a:latin typeface="Corbel" pitchFamily="34" charset="0"/>
              </a:rPr>
              <a:t>Negotiation and Contracting stage</a:t>
            </a:r>
            <a:endParaRPr lang="en-US" sz="2200" b="1" dirty="0">
              <a:solidFill>
                <a:schemeClr val="tx2">
                  <a:lumMod val="75000"/>
                </a:schemeClr>
              </a:solidFill>
              <a:latin typeface="Corbel" pitchFamily="34" charset="0"/>
            </a:endParaRPr>
          </a:p>
        </p:txBody>
      </p:sp>
      <p:sp>
        <p:nvSpPr>
          <p:cNvPr id="8" name="TextBox 7"/>
          <p:cNvSpPr txBox="1"/>
          <p:nvPr/>
        </p:nvSpPr>
        <p:spPr>
          <a:xfrm flipH="1">
            <a:off x="3167154" y="4903113"/>
            <a:ext cx="4038600" cy="430887"/>
          </a:xfrm>
          <a:prstGeom prst="rect">
            <a:avLst/>
          </a:prstGeom>
          <a:noFill/>
        </p:spPr>
        <p:txBody>
          <a:bodyPr wrap="square" rtlCol="0">
            <a:spAutoFit/>
          </a:bodyPr>
          <a:lstStyle/>
          <a:p>
            <a:r>
              <a:rPr lang="en-US" sz="2200" b="1" dirty="0" smtClean="0">
                <a:solidFill>
                  <a:schemeClr val="tx2">
                    <a:lumMod val="75000"/>
                  </a:schemeClr>
                </a:solidFill>
                <a:latin typeface="Corbel" pitchFamily="34" charset="0"/>
              </a:rPr>
              <a:t>Construction stage</a:t>
            </a:r>
            <a:endParaRPr lang="en-US" sz="2200" dirty="0">
              <a:solidFill>
                <a:prstClr val="white">
                  <a:lumMod val="50000"/>
                </a:prstClr>
              </a:solidFill>
              <a:latin typeface="Corbel" pitchFamily="34" charset="0"/>
            </a:endParaRPr>
          </a:p>
        </p:txBody>
      </p:sp>
      <p:sp>
        <p:nvSpPr>
          <p:cNvPr id="9" name="Oval 8"/>
          <p:cNvSpPr/>
          <p:nvPr/>
        </p:nvSpPr>
        <p:spPr>
          <a:xfrm>
            <a:off x="2716147" y="1813707"/>
            <a:ext cx="249381" cy="180109"/>
          </a:xfrm>
          <a:prstGeom prst="ellipse">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2786154" y="2921913"/>
            <a:ext cx="249381" cy="180109"/>
          </a:xfrm>
          <a:prstGeom prst="ellipse">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Oval 10"/>
          <p:cNvSpPr/>
          <p:nvPr/>
        </p:nvSpPr>
        <p:spPr>
          <a:xfrm>
            <a:off x="2786154" y="3961004"/>
            <a:ext cx="249381" cy="180109"/>
          </a:xfrm>
          <a:prstGeom prst="ellipse">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Oval 11"/>
          <p:cNvSpPr/>
          <p:nvPr/>
        </p:nvSpPr>
        <p:spPr>
          <a:xfrm>
            <a:off x="2786154" y="5001491"/>
            <a:ext cx="249381" cy="180109"/>
          </a:xfrm>
          <a:prstGeom prst="ellipse">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Arc 12"/>
          <p:cNvSpPr/>
          <p:nvPr/>
        </p:nvSpPr>
        <p:spPr>
          <a:xfrm>
            <a:off x="-1862046" y="2362200"/>
            <a:ext cx="3733800" cy="3352800"/>
          </a:xfrm>
          <a:prstGeom prst="arc">
            <a:avLst>
              <a:gd name="adj1" fmla="val 16200000"/>
              <a:gd name="adj2" fmla="val 5359794"/>
            </a:avLst>
          </a:prstGeom>
          <a:solidFill>
            <a:schemeClr val="accent1">
              <a:lumMod val="40000"/>
              <a:lumOff val="60000"/>
            </a:schemeClr>
          </a:solidFill>
          <a:ln>
            <a:noFill/>
          </a:ln>
          <a:effectLst>
            <a:innerShdw blurRad="304800" dist="50800" dir="18900000">
              <a:prstClr val="black">
                <a:alpha val="14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14" name="Group 24"/>
          <p:cNvGrpSpPr/>
          <p:nvPr/>
        </p:nvGrpSpPr>
        <p:grpSpPr>
          <a:xfrm rot="5400000">
            <a:off x="-1747748" y="4152901"/>
            <a:ext cx="4267200" cy="228597"/>
            <a:chOff x="-3200400" y="3314700"/>
            <a:chExt cx="6246420" cy="228600"/>
          </a:xfrm>
          <a:solidFill>
            <a:srgbClr val="FFC000"/>
          </a:solidFill>
        </p:grpSpPr>
        <p:sp>
          <p:nvSpPr>
            <p:cNvPr id="15" name="Rounded Rectangle 14"/>
            <p:cNvSpPr/>
            <p:nvPr/>
          </p:nvSpPr>
          <p:spPr>
            <a:xfrm rot="5400000">
              <a:off x="1331520" y="1828800"/>
              <a:ext cx="228600" cy="3200400"/>
            </a:xfrm>
            <a:prstGeom prst="roundRect">
              <a:avLst>
                <a:gd name="adj" fmla="val 35051"/>
              </a:avLst>
            </a:prstGeom>
            <a:grp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prstMaterial="matte">
              <a:bevelT w="63500" h="63500"/>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ounded Rectangle 15"/>
            <p:cNvSpPr/>
            <p:nvPr/>
          </p:nvSpPr>
          <p:spPr>
            <a:xfrm rot="5400000">
              <a:off x="-1714500" y="1828800"/>
              <a:ext cx="228600" cy="3200400"/>
            </a:xfrm>
            <a:prstGeom prst="roundRect">
              <a:avLst>
                <a:gd name="adj" fmla="val 35051"/>
              </a:avLst>
            </a:prstGeom>
            <a:grpFill/>
            <a:ln>
              <a:noFill/>
            </a:ln>
            <a:effectLst>
              <a:outerShdw blurRad="107950" dist="12700" dir="5400000" algn="ctr">
                <a:srgbClr val="000000"/>
              </a:outerShdw>
            </a:effectLst>
            <a:scene3d>
              <a:camera prst="orthographicFront">
                <a:rot lat="0" lon="0" rev="0"/>
              </a:camera>
              <a:lightRig rig="soft" dir="t">
                <a:rot lat="0" lon="0" rev="0"/>
              </a:lightRig>
            </a:scene3d>
            <a:sp3d prstMaterial="matte">
              <a:bevelT w="63500" h="63500"/>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7" name="TextBox 16"/>
          <p:cNvSpPr txBox="1"/>
          <p:nvPr/>
        </p:nvSpPr>
        <p:spPr>
          <a:xfrm flipH="1">
            <a:off x="3167154" y="5957041"/>
            <a:ext cx="4038600" cy="430887"/>
          </a:xfrm>
          <a:prstGeom prst="rect">
            <a:avLst/>
          </a:prstGeom>
          <a:noFill/>
        </p:spPr>
        <p:txBody>
          <a:bodyPr wrap="square" rtlCol="0">
            <a:spAutoFit/>
          </a:bodyPr>
          <a:lstStyle/>
          <a:p>
            <a:r>
              <a:rPr lang="en-US" sz="2200" b="1" dirty="0" smtClean="0">
                <a:solidFill>
                  <a:schemeClr val="tx2">
                    <a:lumMod val="75000"/>
                  </a:schemeClr>
                </a:solidFill>
                <a:latin typeface="Corbel" pitchFamily="34" charset="0"/>
              </a:rPr>
              <a:t>Operation</a:t>
            </a:r>
            <a:endParaRPr lang="en-US" sz="2200" dirty="0">
              <a:solidFill>
                <a:prstClr val="white">
                  <a:lumMod val="50000"/>
                </a:prstClr>
              </a:solidFill>
              <a:latin typeface="Corbel" pitchFamily="34" charset="0"/>
            </a:endParaRPr>
          </a:p>
        </p:txBody>
      </p:sp>
      <p:sp>
        <p:nvSpPr>
          <p:cNvPr id="18" name="Oval 17"/>
          <p:cNvSpPr/>
          <p:nvPr/>
        </p:nvSpPr>
        <p:spPr>
          <a:xfrm>
            <a:off x="2786154" y="6109441"/>
            <a:ext cx="249381" cy="180109"/>
          </a:xfrm>
          <a:prstGeom prst="ellipse">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9" name="Content Placeholder 3" descr="Red flag F logo.png"/>
          <p:cNvPicPr>
            <a:picLocks noGrp="1" noChangeAspect="1"/>
          </p:cNvPicPr>
          <p:nvPr>
            <p:ph idx="1"/>
          </p:nvPr>
        </p:nvPicPr>
        <p:blipFill>
          <a:blip r:embed="rId2" cstate="print"/>
          <a:stretch>
            <a:fillRect/>
          </a:stretch>
        </p:blipFill>
        <p:spPr>
          <a:xfrm>
            <a:off x="8408952" y="6226114"/>
            <a:ext cx="506448" cy="555686"/>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8160000">
                                      <p:cBhvr>
                                        <p:cTn id="6" dur="1000" fill="hold"/>
                                        <p:tgtEl>
                                          <p:spTgt spid="14"/>
                                        </p:tgtEl>
                                        <p:attrNameLst>
                                          <p:attrName>r</p:attrName>
                                        </p:attrNameLst>
                                      </p:cBhvr>
                                    </p:animRot>
                                  </p:childTnLst>
                                </p:cTn>
                              </p:par>
                            </p:childTnLst>
                          </p:cTn>
                        </p:par>
                        <p:par>
                          <p:cTn id="7" fill="hold">
                            <p:stCondLst>
                              <p:cond delay="1000"/>
                            </p:stCondLst>
                            <p:childTnLst>
                              <p:par>
                                <p:cTn id="8" presetID="1" presetClass="emph" presetSubtype="2" fill="hold" nodeType="afterEffect">
                                  <p:stCondLst>
                                    <p:cond delay="0"/>
                                  </p:stCondLst>
                                  <p:childTnLst>
                                    <p:animClr clrSpc="rgb" dir="cw">
                                      <p:cBhvr>
                                        <p:cTn id="9" dur="500" fill="hold"/>
                                        <p:tgtEl>
                                          <p:spTgt spid="9"/>
                                        </p:tgtEl>
                                        <p:attrNameLst>
                                          <p:attrName>fillcolor</p:attrName>
                                        </p:attrNameLst>
                                      </p:cBhvr>
                                      <p:to>
                                        <a:srgbClr val="829975"/>
                                      </p:to>
                                    </p:animClr>
                                    <p:set>
                                      <p:cBhvr>
                                        <p:cTn id="10" dur="500" fill="hold"/>
                                        <p:tgtEl>
                                          <p:spTgt spid="9"/>
                                        </p:tgtEl>
                                        <p:attrNameLst>
                                          <p:attrName>fill.type</p:attrName>
                                        </p:attrNameLst>
                                      </p:cBhvr>
                                      <p:to>
                                        <p:strVal val="solid"/>
                                      </p:to>
                                    </p:set>
                                    <p:set>
                                      <p:cBhvr>
                                        <p:cTn id="11" dur="500" fill="hold"/>
                                        <p:tgtEl>
                                          <p:spTgt spid="9"/>
                                        </p:tgtEl>
                                        <p:attrNameLst>
                                          <p:attrName>fill.on</p:attrName>
                                        </p:attrNameLst>
                                      </p:cBhvr>
                                      <p:to>
                                        <p:strVal val="true"/>
                                      </p:to>
                                    </p:set>
                                  </p:childTnLst>
                                </p:cTn>
                              </p:par>
                              <p:par>
                                <p:cTn id="12" presetID="10" presetClass="entr" presetSubtype="0"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nodeType="clickEffect">
                                  <p:stCondLst>
                                    <p:cond delay="0"/>
                                  </p:stCondLst>
                                  <p:childTnLst>
                                    <p:animRot by="1080000">
                                      <p:cBhvr>
                                        <p:cTn id="18" dur="500" fill="hold"/>
                                        <p:tgtEl>
                                          <p:spTgt spid="14"/>
                                        </p:tgtEl>
                                        <p:attrNameLst>
                                          <p:attrName>r</p:attrName>
                                        </p:attrNameLst>
                                      </p:cBhvr>
                                    </p:animRot>
                                  </p:childTnLst>
                                </p:cTn>
                              </p:par>
                            </p:childTnLst>
                          </p:cTn>
                        </p:par>
                        <p:par>
                          <p:cTn id="19" fill="hold">
                            <p:stCondLst>
                              <p:cond delay="500"/>
                            </p:stCondLst>
                            <p:childTnLst>
                              <p:par>
                                <p:cTn id="20" presetID="1" presetClass="emph" presetSubtype="2" fill="hold" nodeType="afterEffect">
                                  <p:stCondLst>
                                    <p:cond delay="0"/>
                                  </p:stCondLst>
                                  <p:childTnLst>
                                    <p:animClr clrSpc="rgb" dir="cw">
                                      <p:cBhvr>
                                        <p:cTn id="21" dur="500" fill="hold"/>
                                        <p:tgtEl>
                                          <p:spTgt spid="10"/>
                                        </p:tgtEl>
                                        <p:attrNameLst>
                                          <p:attrName>fillcolor</p:attrName>
                                        </p:attrNameLst>
                                      </p:cBhvr>
                                      <p:to>
                                        <a:srgbClr val="829975"/>
                                      </p:to>
                                    </p:animClr>
                                    <p:set>
                                      <p:cBhvr>
                                        <p:cTn id="22" dur="500" fill="hold"/>
                                        <p:tgtEl>
                                          <p:spTgt spid="10"/>
                                        </p:tgtEl>
                                        <p:attrNameLst>
                                          <p:attrName>fill.type</p:attrName>
                                        </p:attrNameLst>
                                      </p:cBhvr>
                                      <p:to>
                                        <p:strVal val="solid"/>
                                      </p:to>
                                    </p:set>
                                    <p:set>
                                      <p:cBhvr>
                                        <p:cTn id="23" dur="500" fill="hold"/>
                                        <p:tgtEl>
                                          <p:spTgt spid="10"/>
                                        </p:tgtEl>
                                        <p:attrNameLst>
                                          <p:attrName>fill.on</p:attrName>
                                        </p:attrNameLst>
                                      </p:cBhvr>
                                      <p:to>
                                        <p:strVal val="true"/>
                                      </p:to>
                                    </p:set>
                                  </p:childTnLst>
                                </p:cTn>
                              </p:par>
                              <p:par>
                                <p:cTn id="24" presetID="10" presetClass="entr" presetSubtype="0"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mph" presetSubtype="0" fill="hold" nodeType="clickEffect">
                                  <p:stCondLst>
                                    <p:cond delay="0"/>
                                  </p:stCondLst>
                                  <p:childTnLst>
                                    <p:animRot by="1500000">
                                      <p:cBhvr>
                                        <p:cTn id="30" dur="500" fill="hold"/>
                                        <p:tgtEl>
                                          <p:spTgt spid="14"/>
                                        </p:tgtEl>
                                        <p:attrNameLst>
                                          <p:attrName>r</p:attrName>
                                        </p:attrNameLst>
                                      </p:cBhvr>
                                    </p:animRot>
                                  </p:childTnLst>
                                </p:cTn>
                              </p:par>
                            </p:childTnLst>
                          </p:cTn>
                        </p:par>
                        <p:par>
                          <p:cTn id="31" fill="hold">
                            <p:stCondLst>
                              <p:cond delay="500"/>
                            </p:stCondLst>
                            <p:childTnLst>
                              <p:par>
                                <p:cTn id="32" presetID="1" presetClass="emph" presetSubtype="2" fill="hold" nodeType="afterEffect">
                                  <p:stCondLst>
                                    <p:cond delay="0"/>
                                  </p:stCondLst>
                                  <p:childTnLst>
                                    <p:animClr clrSpc="rgb" dir="cw">
                                      <p:cBhvr>
                                        <p:cTn id="33" dur="500" fill="hold"/>
                                        <p:tgtEl>
                                          <p:spTgt spid="11"/>
                                        </p:tgtEl>
                                        <p:attrNameLst>
                                          <p:attrName>fillcolor</p:attrName>
                                        </p:attrNameLst>
                                      </p:cBhvr>
                                      <p:to>
                                        <a:srgbClr val="829975"/>
                                      </p:to>
                                    </p:animClr>
                                    <p:set>
                                      <p:cBhvr>
                                        <p:cTn id="34" dur="500" fill="hold"/>
                                        <p:tgtEl>
                                          <p:spTgt spid="11"/>
                                        </p:tgtEl>
                                        <p:attrNameLst>
                                          <p:attrName>fill.type</p:attrName>
                                        </p:attrNameLst>
                                      </p:cBhvr>
                                      <p:to>
                                        <p:strVal val="solid"/>
                                      </p:to>
                                    </p:set>
                                    <p:set>
                                      <p:cBhvr>
                                        <p:cTn id="35" dur="500" fill="hold"/>
                                        <p:tgtEl>
                                          <p:spTgt spid="11"/>
                                        </p:tgtEl>
                                        <p:attrNameLst>
                                          <p:attrName>fill.on</p:attrName>
                                        </p:attrNameLst>
                                      </p:cBhvr>
                                      <p:to>
                                        <p:strVal val="true"/>
                                      </p:to>
                                    </p:set>
                                  </p:childTnLst>
                                </p:cTn>
                              </p:par>
                              <p:par>
                                <p:cTn id="36" presetID="10" presetClass="entr" presetSubtype="0"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5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8" presetClass="emph" presetSubtype="0" fill="hold" nodeType="clickEffect">
                                  <p:stCondLst>
                                    <p:cond delay="0"/>
                                  </p:stCondLst>
                                  <p:childTnLst>
                                    <p:animRot by="1500000">
                                      <p:cBhvr>
                                        <p:cTn id="42" dur="500" fill="hold"/>
                                        <p:tgtEl>
                                          <p:spTgt spid="14"/>
                                        </p:tgtEl>
                                        <p:attrNameLst>
                                          <p:attrName>r</p:attrName>
                                        </p:attrNameLst>
                                      </p:cBhvr>
                                    </p:animRot>
                                  </p:childTnLst>
                                </p:cTn>
                              </p:par>
                            </p:childTnLst>
                          </p:cTn>
                        </p:par>
                        <p:par>
                          <p:cTn id="43" fill="hold">
                            <p:stCondLst>
                              <p:cond delay="500"/>
                            </p:stCondLst>
                            <p:childTnLst>
                              <p:par>
                                <p:cTn id="44" presetID="1" presetClass="emph" presetSubtype="2" fill="hold" nodeType="afterEffect">
                                  <p:stCondLst>
                                    <p:cond delay="0"/>
                                  </p:stCondLst>
                                  <p:childTnLst>
                                    <p:animClr clrSpc="rgb" dir="cw">
                                      <p:cBhvr>
                                        <p:cTn id="45" dur="500" fill="hold"/>
                                        <p:tgtEl>
                                          <p:spTgt spid="12"/>
                                        </p:tgtEl>
                                        <p:attrNameLst>
                                          <p:attrName>fillcolor</p:attrName>
                                        </p:attrNameLst>
                                      </p:cBhvr>
                                      <p:to>
                                        <a:srgbClr val="829975"/>
                                      </p:to>
                                    </p:animClr>
                                    <p:set>
                                      <p:cBhvr>
                                        <p:cTn id="46" dur="500" fill="hold"/>
                                        <p:tgtEl>
                                          <p:spTgt spid="12"/>
                                        </p:tgtEl>
                                        <p:attrNameLst>
                                          <p:attrName>fill.type</p:attrName>
                                        </p:attrNameLst>
                                      </p:cBhvr>
                                      <p:to>
                                        <p:strVal val="solid"/>
                                      </p:to>
                                    </p:set>
                                    <p:set>
                                      <p:cBhvr>
                                        <p:cTn id="47" dur="500" fill="hold"/>
                                        <p:tgtEl>
                                          <p:spTgt spid="12"/>
                                        </p:tgtEl>
                                        <p:attrNameLst>
                                          <p:attrName>fill.on</p:attrName>
                                        </p:attrNameLst>
                                      </p:cBhvr>
                                      <p:to>
                                        <p:strVal val="true"/>
                                      </p:to>
                                    </p:set>
                                  </p:childTnLst>
                                </p:cTn>
                              </p:par>
                              <p:par>
                                <p:cTn id="48" presetID="10" presetClass="entr" presetSubtype="0" fill="hold" grpId="0" nodeType="with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fade">
                                      <p:cBhvr>
                                        <p:cTn id="50" dur="500"/>
                                        <p:tgtEl>
                                          <p:spTgt spid="8"/>
                                        </p:tgtEl>
                                      </p:cBhvr>
                                    </p:animEffect>
                                  </p:childTnLst>
                                </p:cTn>
                              </p:par>
                            </p:childTnLst>
                          </p:cTn>
                        </p:par>
                      </p:childTnLst>
                    </p:cTn>
                  </p:par>
                  <p:par>
                    <p:cTn id="51" fill="hold">
                      <p:stCondLst>
                        <p:cond delay="indefinite"/>
                      </p:stCondLst>
                      <p:childTnLst>
                        <p:par>
                          <p:cTn id="52" fill="hold">
                            <p:stCondLst>
                              <p:cond delay="0"/>
                            </p:stCondLst>
                            <p:childTnLst>
                              <p:par>
                                <p:cTn id="53" presetID="8" presetClass="emph" presetSubtype="0" fill="hold" nodeType="clickEffect">
                                  <p:stCondLst>
                                    <p:cond delay="0"/>
                                  </p:stCondLst>
                                  <p:childTnLst>
                                    <p:animRot by="900000">
                                      <p:cBhvr>
                                        <p:cTn id="54" dur="500" fill="hold"/>
                                        <p:tgtEl>
                                          <p:spTgt spid="14"/>
                                        </p:tgtEl>
                                        <p:attrNameLst>
                                          <p:attrName>r</p:attrName>
                                        </p:attrNameLst>
                                      </p:cBhvr>
                                    </p:animRot>
                                  </p:childTnLst>
                                </p:cTn>
                              </p:par>
                            </p:childTnLst>
                          </p:cTn>
                        </p:par>
                        <p:par>
                          <p:cTn id="55" fill="hold">
                            <p:stCondLst>
                              <p:cond delay="500"/>
                            </p:stCondLst>
                            <p:childTnLst>
                              <p:par>
                                <p:cTn id="56" presetID="1" presetClass="emph" presetSubtype="2" fill="hold" nodeType="afterEffect">
                                  <p:stCondLst>
                                    <p:cond delay="0"/>
                                  </p:stCondLst>
                                  <p:childTnLst>
                                    <p:animClr clrSpc="rgb" dir="cw">
                                      <p:cBhvr>
                                        <p:cTn id="57" dur="500" fill="hold"/>
                                        <p:tgtEl>
                                          <p:spTgt spid="18"/>
                                        </p:tgtEl>
                                        <p:attrNameLst>
                                          <p:attrName>fillcolor</p:attrName>
                                        </p:attrNameLst>
                                      </p:cBhvr>
                                      <p:to>
                                        <a:srgbClr val="829975"/>
                                      </p:to>
                                    </p:animClr>
                                    <p:set>
                                      <p:cBhvr>
                                        <p:cTn id="58" dur="500" fill="hold"/>
                                        <p:tgtEl>
                                          <p:spTgt spid="18"/>
                                        </p:tgtEl>
                                        <p:attrNameLst>
                                          <p:attrName>fill.type</p:attrName>
                                        </p:attrNameLst>
                                      </p:cBhvr>
                                      <p:to>
                                        <p:strVal val="solid"/>
                                      </p:to>
                                    </p:set>
                                    <p:set>
                                      <p:cBhvr>
                                        <p:cTn id="59" dur="500" fill="hold"/>
                                        <p:tgtEl>
                                          <p:spTgt spid="18"/>
                                        </p:tgtEl>
                                        <p:attrNameLst>
                                          <p:attrName>fill.on</p:attrName>
                                        </p:attrNameLst>
                                      </p:cBhvr>
                                      <p:to>
                                        <p:strVal val="true"/>
                                      </p:to>
                                    </p:set>
                                  </p:childTnLst>
                                </p:cTn>
                              </p:par>
                              <p:par>
                                <p:cTn id="60" presetID="10" presetClass="entr" presetSubtype="0" fill="hold" grpId="0" nodeType="with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fade">
                                      <p:cBhvr>
                                        <p:cTn id="6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Recognizing the </a:t>
            </a:r>
            <a:r>
              <a:rPr lang="en-US" b="1" dirty="0" smtClean="0"/>
              <a:t>concerns and PPP practices</a:t>
            </a:r>
            <a:endParaRPr lang="en-US" b="1" dirty="0"/>
          </a:p>
        </p:txBody>
      </p:sp>
      <p:sp>
        <p:nvSpPr>
          <p:cNvPr id="4" name="Round Same Side Corner Rectangle 3"/>
          <p:cNvSpPr/>
          <p:nvPr/>
        </p:nvSpPr>
        <p:spPr>
          <a:xfrm>
            <a:off x="762000" y="1523999"/>
            <a:ext cx="1219200" cy="533400"/>
          </a:xfrm>
          <a:prstGeom prst="round2SameRect">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50800" h="50800"/>
          </a:sp3d>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rtlCol="0" anchor="ctr"/>
          <a:lstStyle/>
          <a:p>
            <a:pPr algn="ctr"/>
            <a:endParaRPr lang="en-US">
              <a:solidFill>
                <a:prstClr val="white"/>
              </a:solidFill>
            </a:endParaRPr>
          </a:p>
        </p:txBody>
      </p:sp>
      <p:sp>
        <p:nvSpPr>
          <p:cNvPr id="5" name="TextBox 4"/>
          <p:cNvSpPr txBox="1"/>
          <p:nvPr/>
        </p:nvSpPr>
        <p:spPr>
          <a:xfrm>
            <a:off x="890917" y="1575256"/>
            <a:ext cx="984554" cy="430883"/>
          </a:xfrm>
          <a:prstGeom prst="rect">
            <a:avLst/>
          </a:prstGeom>
          <a:noFill/>
        </p:spPr>
        <p:txBody>
          <a:bodyPr wrap="none" lIns="91435" tIns="45718" rIns="91435" bIns="45718" rtlCol="0">
            <a:spAutoFit/>
          </a:bodyPr>
          <a:lstStyle/>
          <a:p>
            <a:pPr algn="ctr"/>
            <a:r>
              <a:rPr lang="en-US" sz="2200" dirty="0" smtClean="0">
                <a:solidFill>
                  <a:prstClr val="white"/>
                </a:solidFill>
                <a:latin typeface="Tw Cen MT Condensed" pitchFamily="34" charset="0"/>
              </a:rPr>
              <a:t>Selection </a:t>
            </a:r>
            <a:endParaRPr lang="en-US" sz="2200" dirty="0">
              <a:solidFill>
                <a:prstClr val="white"/>
              </a:solidFill>
              <a:latin typeface="Tw Cen MT Condensed" pitchFamily="34" charset="0"/>
            </a:endParaRPr>
          </a:p>
        </p:txBody>
      </p:sp>
      <p:sp>
        <p:nvSpPr>
          <p:cNvPr id="6" name="TextBox 5"/>
          <p:cNvSpPr txBox="1"/>
          <p:nvPr/>
        </p:nvSpPr>
        <p:spPr>
          <a:xfrm>
            <a:off x="2496161" y="1575256"/>
            <a:ext cx="1005009" cy="430883"/>
          </a:xfrm>
          <a:prstGeom prst="rect">
            <a:avLst/>
          </a:prstGeom>
          <a:noFill/>
        </p:spPr>
        <p:txBody>
          <a:bodyPr wrap="none" lIns="91435" tIns="45718" rIns="91435" bIns="45718" rtlCol="0">
            <a:spAutoFit/>
          </a:bodyPr>
          <a:lstStyle/>
          <a:p>
            <a:pPr algn="ctr"/>
            <a:r>
              <a:rPr lang="en-US" sz="2200" dirty="0" smtClean="0">
                <a:solidFill>
                  <a:prstClr val="white"/>
                </a:solidFill>
                <a:latin typeface="Tw Cen MT Condensed" pitchFamily="34" charset="0"/>
              </a:rPr>
              <a:t>Tendering</a:t>
            </a:r>
            <a:endParaRPr lang="en-US" sz="2200" dirty="0">
              <a:solidFill>
                <a:prstClr val="white"/>
              </a:solidFill>
              <a:latin typeface="Tw Cen MT Condensed" pitchFamily="34" charset="0"/>
            </a:endParaRPr>
          </a:p>
        </p:txBody>
      </p:sp>
      <p:sp>
        <p:nvSpPr>
          <p:cNvPr id="7" name="TextBox 6"/>
          <p:cNvSpPr txBox="1"/>
          <p:nvPr/>
        </p:nvSpPr>
        <p:spPr>
          <a:xfrm>
            <a:off x="3934186" y="1575256"/>
            <a:ext cx="1141649" cy="430883"/>
          </a:xfrm>
          <a:prstGeom prst="rect">
            <a:avLst/>
          </a:prstGeom>
          <a:noFill/>
        </p:spPr>
        <p:txBody>
          <a:bodyPr wrap="none" lIns="91435" tIns="45718" rIns="91435" bIns="45718" rtlCol="0">
            <a:spAutoFit/>
          </a:bodyPr>
          <a:lstStyle/>
          <a:p>
            <a:pPr algn="ctr"/>
            <a:r>
              <a:rPr lang="en-US" sz="2200" dirty="0" smtClean="0">
                <a:solidFill>
                  <a:prstClr val="white"/>
                </a:solidFill>
                <a:latin typeface="Tw Cen MT Condensed" pitchFamily="34" charset="0"/>
              </a:rPr>
              <a:t>Negotiation</a:t>
            </a:r>
            <a:endParaRPr lang="en-US" sz="2200" dirty="0">
              <a:solidFill>
                <a:prstClr val="white"/>
              </a:solidFill>
              <a:latin typeface="Tw Cen MT Condensed" pitchFamily="34" charset="0"/>
            </a:endParaRPr>
          </a:p>
        </p:txBody>
      </p:sp>
      <p:sp>
        <p:nvSpPr>
          <p:cNvPr id="8" name="TextBox 7"/>
          <p:cNvSpPr txBox="1"/>
          <p:nvPr/>
        </p:nvSpPr>
        <p:spPr>
          <a:xfrm>
            <a:off x="5586580" y="1575256"/>
            <a:ext cx="1225005" cy="430883"/>
          </a:xfrm>
          <a:prstGeom prst="rect">
            <a:avLst/>
          </a:prstGeom>
          <a:noFill/>
        </p:spPr>
        <p:txBody>
          <a:bodyPr wrap="none" lIns="91435" tIns="45718" rIns="91435" bIns="45718" rtlCol="0">
            <a:spAutoFit/>
          </a:bodyPr>
          <a:lstStyle/>
          <a:p>
            <a:pPr algn="ctr"/>
            <a:r>
              <a:rPr lang="en-US" sz="2200" dirty="0" smtClean="0">
                <a:solidFill>
                  <a:prstClr val="white"/>
                </a:solidFill>
                <a:latin typeface="Tw Cen MT Condensed" pitchFamily="34" charset="0"/>
              </a:rPr>
              <a:t>Construction</a:t>
            </a:r>
            <a:endParaRPr lang="en-US" sz="2200" dirty="0">
              <a:solidFill>
                <a:prstClr val="white"/>
              </a:solidFill>
              <a:latin typeface="Tw Cen MT Condensed" pitchFamily="34" charset="0"/>
            </a:endParaRPr>
          </a:p>
        </p:txBody>
      </p:sp>
      <p:sp>
        <p:nvSpPr>
          <p:cNvPr id="9" name="TextBox 8"/>
          <p:cNvSpPr txBox="1"/>
          <p:nvPr/>
        </p:nvSpPr>
        <p:spPr>
          <a:xfrm>
            <a:off x="7314990" y="1575256"/>
            <a:ext cx="1016615" cy="430883"/>
          </a:xfrm>
          <a:prstGeom prst="rect">
            <a:avLst/>
          </a:prstGeom>
          <a:noFill/>
        </p:spPr>
        <p:txBody>
          <a:bodyPr wrap="none" lIns="91435" tIns="45718" rIns="91435" bIns="45718" rtlCol="0">
            <a:spAutoFit/>
          </a:bodyPr>
          <a:lstStyle/>
          <a:p>
            <a:pPr algn="ctr"/>
            <a:r>
              <a:rPr lang="en-US" sz="2200" dirty="0" smtClean="0">
                <a:solidFill>
                  <a:prstClr val="white"/>
                </a:solidFill>
                <a:latin typeface="Tw Cen MT Condensed" pitchFamily="34" charset="0"/>
              </a:rPr>
              <a:t>Operation</a:t>
            </a:r>
            <a:endParaRPr lang="en-US" sz="2200" dirty="0">
              <a:solidFill>
                <a:prstClr val="white"/>
              </a:solidFill>
              <a:latin typeface="Tw Cen MT Condensed" pitchFamily="34" charset="0"/>
            </a:endParaRPr>
          </a:p>
        </p:txBody>
      </p:sp>
      <p:sp>
        <p:nvSpPr>
          <p:cNvPr id="10" name="Rectangle 9"/>
          <p:cNvSpPr/>
          <p:nvPr/>
        </p:nvSpPr>
        <p:spPr>
          <a:xfrm>
            <a:off x="0" y="2049781"/>
            <a:ext cx="9144000" cy="45719"/>
          </a:xfrm>
          <a:prstGeom prst="rect">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rtlCol="0" anchor="ctr"/>
          <a:lstStyle/>
          <a:p>
            <a:pPr algn="ctr"/>
            <a:endParaRPr lang="en-US">
              <a:solidFill>
                <a:prstClr val="white"/>
              </a:solidFill>
            </a:endParaRPr>
          </a:p>
        </p:txBody>
      </p:sp>
      <p:sp>
        <p:nvSpPr>
          <p:cNvPr id="11" name="TextBox 10"/>
          <p:cNvSpPr txBox="1"/>
          <p:nvPr/>
        </p:nvSpPr>
        <p:spPr>
          <a:xfrm>
            <a:off x="799595" y="3733800"/>
            <a:ext cx="2948050" cy="1815882"/>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marL="290513" lvl="0" indent="-290513">
              <a:spcBef>
                <a:spcPts val="0"/>
              </a:spcBef>
              <a:spcAft>
                <a:spcPts val="0"/>
              </a:spcAft>
              <a:buFont typeface="Wingdings" pitchFamily="2" charset="2"/>
              <a:buChar char="Ø"/>
              <a:tabLst>
                <a:tab pos="290513" algn="l"/>
              </a:tabLst>
            </a:pPr>
            <a:r>
              <a:rPr lang="en-US" sz="1600" b="1" dirty="0" smtClean="0">
                <a:solidFill>
                  <a:srgbClr val="C00000"/>
                </a:solidFill>
                <a:latin typeface="Trebuchet MS" pitchFamily="34" charset="0"/>
              </a:rPr>
              <a:t>“selection” of project itself, particularly if unsolicited</a:t>
            </a:r>
          </a:p>
          <a:p>
            <a:pPr marL="290513" lvl="0" indent="-290513">
              <a:spcBef>
                <a:spcPts val="0"/>
              </a:spcBef>
              <a:spcAft>
                <a:spcPts val="0"/>
              </a:spcAft>
              <a:buFont typeface="Wingdings" pitchFamily="2" charset="2"/>
              <a:buChar char="Ø"/>
              <a:tabLst>
                <a:tab pos="290513" algn="l"/>
              </a:tabLst>
            </a:pPr>
            <a:r>
              <a:rPr lang="en-US" sz="1600" b="1" dirty="0" smtClean="0">
                <a:solidFill>
                  <a:srgbClr val="C00000"/>
                </a:solidFill>
                <a:latin typeface="Trebuchet MS" pitchFamily="34" charset="0"/>
              </a:rPr>
              <a:t>Environmental issues</a:t>
            </a:r>
          </a:p>
          <a:p>
            <a:pPr marL="290513" lvl="0" indent="-290513">
              <a:spcBef>
                <a:spcPts val="0"/>
              </a:spcBef>
              <a:spcAft>
                <a:spcPts val="0"/>
              </a:spcAft>
              <a:buFont typeface="Wingdings" pitchFamily="2" charset="2"/>
              <a:buChar char="Ø"/>
              <a:tabLst>
                <a:tab pos="290513" algn="l"/>
              </a:tabLst>
            </a:pPr>
            <a:r>
              <a:rPr lang="en-US" sz="1600" b="1" dirty="0" smtClean="0">
                <a:solidFill>
                  <a:srgbClr val="C00000"/>
                </a:solidFill>
                <a:latin typeface="Trebuchet MS" pitchFamily="34" charset="0"/>
              </a:rPr>
              <a:t>Conflicts of interest issues</a:t>
            </a:r>
          </a:p>
          <a:p>
            <a:pPr marL="290513" lvl="0" indent="-290513">
              <a:spcBef>
                <a:spcPts val="0"/>
              </a:spcBef>
              <a:spcAft>
                <a:spcPts val="0"/>
              </a:spcAft>
              <a:buFont typeface="Wingdings" pitchFamily="2" charset="2"/>
              <a:buChar char="Ø"/>
              <a:tabLst>
                <a:tab pos="290513" algn="l"/>
              </a:tabLst>
            </a:pPr>
            <a:r>
              <a:rPr lang="en-US" sz="1600" b="1" dirty="0" smtClean="0">
                <a:solidFill>
                  <a:srgbClr val="C00000"/>
                </a:solidFill>
                <a:latin typeface="Trebuchet MS" pitchFamily="34" charset="0"/>
              </a:rPr>
              <a:t>Formulation of project</a:t>
            </a:r>
          </a:p>
        </p:txBody>
      </p:sp>
      <p:cxnSp>
        <p:nvCxnSpPr>
          <p:cNvPr id="12" name="Straight Connector 11"/>
          <p:cNvCxnSpPr/>
          <p:nvPr/>
        </p:nvCxnSpPr>
        <p:spPr>
          <a:xfrm>
            <a:off x="685800" y="2209800"/>
            <a:ext cx="0" cy="3352800"/>
          </a:xfrm>
          <a:prstGeom prst="line">
            <a:avLst/>
          </a:prstGeom>
          <a:ln>
            <a:solidFill>
              <a:srgbClr val="C00000"/>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843150" y="2438400"/>
            <a:ext cx="2948050" cy="1785104"/>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marL="290513" lvl="0" indent="-290513">
              <a:spcBef>
                <a:spcPts val="600"/>
              </a:spcBef>
              <a:spcAft>
                <a:spcPts val="600"/>
              </a:spcAft>
              <a:buFont typeface="Wingdings" pitchFamily="2" charset="2"/>
              <a:buChar char="Ø"/>
              <a:tabLst>
                <a:tab pos="290513" algn="l"/>
              </a:tabLst>
            </a:pPr>
            <a:r>
              <a:rPr lang="en-US" sz="1600" b="1" dirty="0" smtClean="0">
                <a:solidFill>
                  <a:srgbClr val="C00000"/>
                </a:solidFill>
                <a:latin typeface="Trebuchet MS" pitchFamily="34" charset="0"/>
              </a:rPr>
              <a:t>Eligibility conditions  </a:t>
            </a:r>
          </a:p>
          <a:p>
            <a:pPr marL="290513" lvl="0" indent="-290513">
              <a:spcBef>
                <a:spcPts val="600"/>
              </a:spcBef>
              <a:spcAft>
                <a:spcPts val="600"/>
              </a:spcAft>
              <a:buFont typeface="Wingdings" pitchFamily="2" charset="2"/>
              <a:buChar char="Ø"/>
              <a:tabLst>
                <a:tab pos="290513" algn="l"/>
              </a:tabLst>
            </a:pPr>
            <a:r>
              <a:rPr lang="en-US" sz="1600" b="1" dirty="0" smtClean="0">
                <a:solidFill>
                  <a:srgbClr val="C00000"/>
                </a:solidFill>
                <a:latin typeface="Trebuchet MS" pitchFamily="34" charset="0"/>
              </a:rPr>
              <a:t>Conflicts of interest issues</a:t>
            </a:r>
          </a:p>
          <a:p>
            <a:pPr marL="290513" lvl="0" indent="-290513">
              <a:spcBef>
                <a:spcPts val="600"/>
              </a:spcBef>
              <a:spcAft>
                <a:spcPts val="600"/>
              </a:spcAft>
              <a:buFont typeface="Wingdings" pitchFamily="2" charset="2"/>
              <a:buChar char="Ø"/>
              <a:tabLst>
                <a:tab pos="290513" algn="l"/>
              </a:tabLst>
            </a:pPr>
            <a:r>
              <a:rPr lang="en-US" sz="1600" b="1" dirty="0" smtClean="0">
                <a:solidFill>
                  <a:srgbClr val="C00000"/>
                </a:solidFill>
                <a:latin typeface="Trebuchet MS" pitchFamily="34" charset="0"/>
              </a:rPr>
              <a:t>Evaluation criteria</a:t>
            </a:r>
          </a:p>
          <a:p>
            <a:pPr marL="290513" lvl="0" indent="-290513">
              <a:spcBef>
                <a:spcPts val="600"/>
              </a:spcBef>
              <a:spcAft>
                <a:spcPts val="600"/>
              </a:spcAft>
              <a:buFont typeface="Wingdings" pitchFamily="2" charset="2"/>
              <a:buChar char="Ø"/>
              <a:tabLst>
                <a:tab pos="290513" algn="l"/>
              </a:tabLst>
            </a:pPr>
            <a:r>
              <a:rPr lang="en-US" sz="1600" b="1" dirty="0" smtClean="0">
                <a:solidFill>
                  <a:srgbClr val="C00000"/>
                </a:solidFill>
                <a:latin typeface="Trebuchet MS" pitchFamily="34" charset="0"/>
              </a:rPr>
              <a:t>Transparency issues</a:t>
            </a:r>
          </a:p>
        </p:txBody>
      </p:sp>
      <p:cxnSp>
        <p:nvCxnSpPr>
          <p:cNvPr id="14" name="Straight Connector 13"/>
          <p:cNvCxnSpPr/>
          <p:nvPr/>
        </p:nvCxnSpPr>
        <p:spPr>
          <a:xfrm>
            <a:off x="2743200" y="2209800"/>
            <a:ext cx="0" cy="2133600"/>
          </a:xfrm>
          <a:prstGeom prst="line">
            <a:avLst/>
          </a:prstGeom>
          <a:ln>
            <a:solidFill>
              <a:srgbClr val="C00000"/>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367150" y="3505200"/>
            <a:ext cx="2948050" cy="227754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marL="290513" lvl="0" indent="-290513">
              <a:spcBef>
                <a:spcPts val="600"/>
              </a:spcBef>
              <a:spcAft>
                <a:spcPts val="600"/>
              </a:spcAft>
              <a:buFont typeface="Wingdings" pitchFamily="2" charset="2"/>
              <a:buChar char="Ø"/>
              <a:tabLst>
                <a:tab pos="290513" algn="l"/>
              </a:tabLst>
            </a:pPr>
            <a:r>
              <a:rPr lang="en-US" sz="1600" b="1" dirty="0" smtClean="0">
                <a:solidFill>
                  <a:srgbClr val="C00000"/>
                </a:solidFill>
                <a:latin typeface="Trebuchet MS" pitchFamily="34" charset="0"/>
              </a:rPr>
              <a:t>Non-transparent negotiations</a:t>
            </a:r>
          </a:p>
          <a:p>
            <a:pPr marL="290513" lvl="0" indent="-290513">
              <a:spcBef>
                <a:spcPts val="600"/>
              </a:spcBef>
              <a:spcAft>
                <a:spcPts val="600"/>
              </a:spcAft>
              <a:buFont typeface="Wingdings" pitchFamily="2" charset="2"/>
              <a:buChar char="Ø"/>
              <a:tabLst>
                <a:tab pos="290513" algn="l"/>
              </a:tabLst>
            </a:pPr>
            <a:r>
              <a:rPr lang="en-US" sz="1600" b="1" dirty="0" smtClean="0">
                <a:solidFill>
                  <a:srgbClr val="C00000"/>
                </a:solidFill>
                <a:latin typeface="Trebuchet MS" pitchFamily="34" charset="0"/>
              </a:rPr>
              <a:t>Kickbacks and corruption</a:t>
            </a:r>
          </a:p>
          <a:p>
            <a:pPr marL="290513" lvl="0" indent="-290513">
              <a:spcBef>
                <a:spcPts val="600"/>
              </a:spcBef>
              <a:spcAft>
                <a:spcPts val="600"/>
              </a:spcAft>
              <a:buFont typeface="Wingdings" pitchFamily="2" charset="2"/>
              <a:buChar char="Ø"/>
              <a:tabLst>
                <a:tab pos="290513" algn="l"/>
              </a:tabLst>
            </a:pPr>
            <a:r>
              <a:rPr lang="en-US" sz="1600" b="1" dirty="0" smtClean="0">
                <a:solidFill>
                  <a:srgbClr val="C00000"/>
                </a:solidFill>
                <a:latin typeface="Trebuchet MS" pitchFamily="34" charset="0"/>
              </a:rPr>
              <a:t>Conflicts of interest issues</a:t>
            </a:r>
          </a:p>
          <a:p>
            <a:pPr marL="290513" lvl="0" indent="-290513">
              <a:spcBef>
                <a:spcPts val="600"/>
              </a:spcBef>
              <a:spcAft>
                <a:spcPts val="600"/>
              </a:spcAft>
              <a:buFont typeface="Wingdings" pitchFamily="2" charset="2"/>
              <a:buChar char="Ø"/>
              <a:tabLst>
                <a:tab pos="290513" algn="l"/>
              </a:tabLst>
            </a:pPr>
            <a:r>
              <a:rPr lang="en-US" sz="1600" b="1" dirty="0" smtClean="0">
                <a:solidFill>
                  <a:srgbClr val="C00000"/>
                </a:solidFill>
                <a:latin typeface="Trebuchet MS" pitchFamily="34" charset="0"/>
              </a:rPr>
              <a:t>Modifications in terms of contract</a:t>
            </a:r>
          </a:p>
        </p:txBody>
      </p:sp>
      <p:cxnSp>
        <p:nvCxnSpPr>
          <p:cNvPr id="16" name="Straight Connector 15"/>
          <p:cNvCxnSpPr/>
          <p:nvPr/>
        </p:nvCxnSpPr>
        <p:spPr>
          <a:xfrm>
            <a:off x="4267200" y="2209800"/>
            <a:ext cx="0" cy="3657600"/>
          </a:xfrm>
          <a:prstGeom prst="line">
            <a:avLst/>
          </a:prstGeom>
          <a:ln>
            <a:solidFill>
              <a:srgbClr val="C00000"/>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967350" y="2438400"/>
            <a:ext cx="2948050" cy="203132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marL="290513" lvl="0" indent="-290513">
              <a:spcBef>
                <a:spcPts val="600"/>
              </a:spcBef>
              <a:spcAft>
                <a:spcPts val="600"/>
              </a:spcAft>
              <a:buFont typeface="Wingdings" pitchFamily="2" charset="2"/>
              <a:buChar char="Ø"/>
              <a:tabLst>
                <a:tab pos="290513" algn="l"/>
              </a:tabLst>
            </a:pPr>
            <a:r>
              <a:rPr lang="en-US" sz="1600" b="1" dirty="0" smtClean="0">
                <a:solidFill>
                  <a:srgbClr val="C00000"/>
                </a:solidFill>
                <a:latin typeface="Trebuchet MS" pitchFamily="34" charset="0"/>
              </a:rPr>
              <a:t>Procurement issues  </a:t>
            </a:r>
          </a:p>
          <a:p>
            <a:pPr marL="290513" lvl="0" indent="-290513">
              <a:spcBef>
                <a:spcPts val="600"/>
              </a:spcBef>
              <a:spcAft>
                <a:spcPts val="600"/>
              </a:spcAft>
              <a:buFont typeface="Wingdings" pitchFamily="2" charset="2"/>
              <a:buChar char="Ø"/>
              <a:tabLst>
                <a:tab pos="290513" algn="l"/>
              </a:tabLst>
            </a:pPr>
            <a:r>
              <a:rPr lang="en-US" sz="1600" b="1" dirty="0" smtClean="0">
                <a:solidFill>
                  <a:srgbClr val="C00000"/>
                </a:solidFill>
                <a:latin typeface="Trebuchet MS" pitchFamily="34" charset="0"/>
              </a:rPr>
              <a:t>Substandard quality of work</a:t>
            </a:r>
          </a:p>
          <a:p>
            <a:pPr marL="290513" lvl="0" indent="-290513">
              <a:spcBef>
                <a:spcPts val="600"/>
              </a:spcBef>
              <a:spcAft>
                <a:spcPts val="600"/>
              </a:spcAft>
              <a:buFont typeface="Wingdings" pitchFamily="2" charset="2"/>
              <a:buChar char="Ø"/>
              <a:tabLst>
                <a:tab pos="290513" algn="l"/>
              </a:tabLst>
            </a:pPr>
            <a:r>
              <a:rPr lang="en-US" sz="1600" b="1" dirty="0" smtClean="0">
                <a:solidFill>
                  <a:srgbClr val="C00000"/>
                </a:solidFill>
                <a:latin typeface="Trebuchet MS" pitchFamily="34" charset="0"/>
              </a:rPr>
              <a:t>Misuse of “land” concession </a:t>
            </a:r>
          </a:p>
          <a:p>
            <a:pPr marL="290513" lvl="0" indent="-290513">
              <a:spcBef>
                <a:spcPts val="600"/>
              </a:spcBef>
              <a:spcAft>
                <a:spcPts val="600"/>
              </a:spcAft>
              <a:buFont typeface="Wingdings" pitchFamily="2" charset="2"/>
              <a:buChar char="Ø"/>
              <a:tabLst>
                <a:tab pos="290513" algn="l"/>
              </a:tabLst>
            </a:pPr>
            <a:r>
              <a:rPr lang="en-US" sz="1600" b="1" dirty="0" smtClean="0">
                <a:solidFill>
                  <a:srgbClr val="C00000"/>
                </a:solidFill>
                <a:latin typeface="Trebuchet MS" pitchFamily="34" charset="0"/>
              </a:rPr>
              <a:t>Padding of costs</a:t>
            </a:r>
          </a:p>
        </p:txBody>
      </p:sp>
      <p:cxnSp>
        <p:nvCxnSpPr>
          <p:cNvPr id="18" name="Straight Connector 17"/>
          <p:cNvCxnSpPr/>
          <p:nvPr/>
        </p:nvCxnSpPr>
        <p:spPr>
          <a:xfrm>
            <a:off x="5867400" y="2209800"/>
            <a:ext cx="0" cy="2133600"/>
          </a:xfrm>
          <a:prstGeom prst="line">
            <a:avLst/>
          </a:prstGeom>
          <a:ln>
            <a:solidFill>
              <a:srgbClr val="C00000"/>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638800" y="3124200"/>
            <a:ext cx="2948050" cy="206210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290513" lvl="0" indent="-290513">
              <a:spcBef>
                <a:spcPts val="0"/>
              </a:spcBef>
              <a:spcAft>
                <a:spcPts val="0"/>
              </a:spcAft>
              <a:buFont typeface="Wingdings" pitchFamily="2" charset="2"/>
              <a:buChar char="Ø"/>
              <a:tabLst>
                <a:tab pos="290513" algn="l"/>
              </a:tabLst>
            </a:pPr>
            <a:r>
              <a:rPr lang="en-US" sz="1600" b="1" dirty="0" smtClean="0">
                <a:solidFill>
                  <a:srgbClr val="C00000"/>
                </a:solidFill>
                <a:latin typeface="Trebuchet MS" pitchFamily="34" charset="0"/>
              </a:rPr>
              <a:t>User charges</a:t>
            </a:r>
          </a:p>
          <a:p>
            <a:pPr marL="290513" lvl="0" indent="-290513">
              <a:spcBef>
                <a:spcPts val="0"/>
              </a:spcBef>
              <a:spcAft>
                <a:spcPts val="0"/>
              </a:spcAft>
              <a:buFont typeface="Wingdings" pitchFamily="2" charset="2"/>
              <a:buChar char="Ø"/>
              <a:tabLst>
                <a:tab pos="290513" algn="l"/>
              </a:tabLst>
            </a:pPr>
            <a:r>
              <a:rPr lang="en-US" sz="1600" b="1" dirty="0" smtClean="0">
                <a:solidFill>
                  <a:srgbClr val="C00000"/>
                </a:solidFill>
                <a:latin typeface="Trebuchet MS" pitchFamily="34" charset="0"/>
              </a:rPr>
              <a:t>Maintenance issues</a:t>
            </a:r>
          </a:p>
          <a:p>
            <a:pPr marL="290513" indent="-290513">
              <a:spcBef>
                <a:spcPts val="0"/>
              </a:spcBef>
              <a:spcAft>
                <a:spcPts val="0"/>
              </a:spcAft>
              <a:buFont typeface="Wingdings" pitchFamily="2" charset="2"/>
              <a:buChar char="Ø"/>
              <a:tabLst>
                <a:tab pos="290513" algn="l"/>
              </a:tabLst>
            </a:pPr>
            <a:r>
              <a:rPr lang="en-US" sz="1600" b="1" dirty="0" smtClean="0">
                <a:solidFill>
                  <a:srgbClr val="C00000"/>
                </a:solidFill>
                <a:latin typeface="Trebuchet MS" pitchFamily="34" charset="0"/>
              </a:rPr>
              <a:t>Conflicts of interest issues</a:t>
            </a:r>
          </a:p>
          <a:p>
            <a:pPr marL="290513" indent="-290513">
              <a:spcBef>
                <a:spcPts val="0"/>
              </a:spcBef>
              <a:spcAft>
                <a:spcPts val="0"/>
              </a:spcAft>
              <a:buFont typeface="Wingdings" pitchFamily="2" charset="2"/>
              <a:buChar char="Ø"/>
              <a:tabLst>
                <a:tab pos="290513" algn="l"/>
              </a:tabLst>
            </a:pPr>
            <a:r>
              <a:rPr lang="en-US" sz="1600" b="1" dirty="0" smtClean="0">
                <a:solidFill>
                  <a:srgbClr val="C00000"/>
                </a:solidFill>
                <a:latin typeface="Trebuchet MS" pitchFamily="34" charset="0"/>
              </a:rPr>
              <a:t>Total Project cost verification </a:t>
            </a:r>
          </a:p>
          <a:p>
            <a:pPr marL="290513" lvl="0" indent="-290513">
              <a:spcBef>
                <a:spcPts val="0"/>
              </a:spcBef>
              <a:spcAft>
                <a:spcPts val="0"/>
              </a:spcAft>
              <a:buFont typeface="Wingdings" pitchFamily="2" charset="2"/>
              <a:buChar char="Ø"/>
              <a:tabLst>
                <a:tab pos="290513" algn="l"/>
              </a:tabLst>
            </a:pPr>
            <a:r>
              <a:rPr lang="en-US" sz="1600" b="1" dirty="0" smtClean="0">
                <a:solidFill>
                  <a:srgbClr val="C00000"/>
                </a:solidFill>
                <a:latin typeface="Trebuchet MS" pitchFamily="34" charset="0"/>
              </a:rPr>
              <a:t>Revenue sharing issues</a:t>
            </a:r>
          </a:p>
          <a:p>
            <a:pPr marL="290513" lvl="0" indent="-290513">
              <a:spcBef>
                <a:spcPts val="0"/>
              </a:spcBef>
              <a:spcAft>
                <a:spcPts val="0"/>
              </a:spcAft>
              <a:buFont typeface="Wingdings" pitchFamily="2" charset="2"/>
              <a:buChar char="Ø"/>
              <a:tabLst>
                <a:tab pos="290513" algn="l"/>
              </a:tabLst>
            </a:pPr>
            <a:r>
              <a:rPr lang="en-US" sz="1600" b="1" dirty="0" smtClean="0">
                <a:solidFill>
                  <a:srgbClr val="C00000"/>
                </a:solidFill>
                <a:latin typeface="Trebuchet MS" pitchFamily="34" charset="0"/>
              </a:rPr>
              <a:t>Residual assets valuation</a:t>
            </a:r>
          </a:p>
        </p:txBody>
      </p:sp>
      <p:cxnSp>
        <p:nvCxnSpPr>
          <p:cNvPr id="20" name="Straight Connector 19"/>
          <p:cNvCxnSpPr/>
          <p:nvPr/>
        </p:nvCxnSpPr>
        <p:spPr>
          <a:xfrm>
            <a:off x="8686798" y="2209800"/>
            <a:ext cx="2" cy="2971800"/>
          </a:xfrm>
          <a:prstGeom prst="line">
            <a:avLst/>
          </a:prstGeom>
          <a:ln>
            <a:solidFill>
              <a:srgbClr val="C00000"/>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pic>
        <p:nvPicPr>
          <p:cNvPr id="24" name="Content Placeholder 3" descr="Red flag F logo.png"/>
          <p:cNvPicPr>
            <a:picLocks noGrp="1" noChangeAspect="1"/>
          </p:cNvPicPr>
          <p:nvPr>
            <p:ph idx="1"/>
          </p:nvPr>
        </p:nvPicPr>
        <p:blipFill>
          <a:blip r:embed="rId2" cstate="print"/>
          <a:stretch>
            <a:fillRect/>
          </a:stretch>
        </p:blipFill>
        <p:spPr>
          <a:xfrm>
            <a:off x="8408952" y="6226114"/>
            <a:ext cx="506448" cy="555686"/>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par>
                                <p:cTn id="8" presetID="9"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dissolve">
                                      <p:cBhvr>
                                        <p:cTn id="10"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63" presetClass="path" presetSubtype="0" accel="50000" decel="50000" fill="hold" grpId="0" nodeType="clickEffect">
                                  <p:stCondLst>
                                    <p:cond delay="0"/>
                                  </p:stCondLst>
                                  <p:childTnLst>
                                    <p:animMotion origin="layout" path="M 2.77556E-17 7.84178E-7 L 0.175 7.84178E-7 " pathEditMode="relative" rAng="0" ptsTypes="AA">
                                      <p:cBhvr>
                                        <p:cTn id="14" dur="1000" fill="hold"/>
                                        <p:tgtEl>
                                          <p:spTgt spid="4"/>
                                        </p:tgtEl>
                                        <p:attrNameLst>
                                          <p:attrName>ppt_x</p:attrName>
                                          <p:attrName>ppt_y</p:attrName>
                                        </p:attrNameLst>
                                      </p:cBhvr>
                                      <p:rCtr x="87" y="0"/>
                                    </p:animMotion>
                                  </p:childTnLst>
                                </p:cTn>
                              </p:par>
                              <p:par>
                                <p:cTn id="15" presetID="9"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dissolve">
                                      <p:cBhvr>
                                        <p:cTn id="17" dur="500"/>
                                        <p:tgtEl>
                                          <p:spTgt spid="14"/>
                                        </p:tgtEl>
                                      </p:cBhvr>
                                    </p:animEffect>
                                  </p:childTnLst>
                                  <p:subTnLst>
                                    <p:set>
                                      <p:cBhvr override="childStyle">
                                        <p:cTn dur="1" fill="hold" display="0" masterRel="nextClick" afterEffect="1"/>
                                        <p:tgtEl>
                                          <p:spTgt spid="14"/>
                                        </p:tgtEl>
                                        <p:attrNameLst>
                                          <p:attrName>style.visibility</p:attrName>
                                        </p:attrNameLst>
                                      </p:cBhvr>
                                      <p:to>
                                        <p:strVal val="hidden"/>
                                      </p:to>
                                    </p:set>
                                  </p:subTnLst>
                                </p:cTn>
                              </p:par>
                              <p:par>
                                <p:cTn id="18" presetID="9" presetClass="entr" presetSubtype="0" fill="hold"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dissolve">
                                      <p:cBhvr>
                                        <p:cTn id="20" dur="500"/>
                                        <p:tgtEl>
                                          <p:spTgt spid="13"/>
                                        </p:tgtEl>
                                      </p:cBhvr>
                                    </p:animEffec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21" fill="hold">
                      <p:stCondLst>
                        <p:cond delay="indefinite"/>
                      </p:stCondLst>
                      <p:childTnLst>
                        <p:par>
                          <p:cTn id="22" fill="hold">
                            <p:stCondLst>
                              <p:cond delay="0"/>
                            </p:stCondLst>
                            <p:childTnLst>
                              <p:par>
                                <p:cTn id="23" presetID="63" presetClass="path" presetSubtype="0" accel="50000" decel="50000" fill="hold" grpId="1" nodeType="clickEffect">
                                  <p:stCondLst>
                                    <p:cond delay="0"/>
                                  </p:stCondLst>
                                  <p:childTnLst>
                                    <p:animMotion origin="layout" path="M 0.175 7.84178E-7 L 0.35 7.84178E-7 " pathEditMode="relative" rAng="0" ptsTypes="AA">
                                      <p:cBhvr>
                                        <p:cTn id="24" dur="1000" fill="hold"/>
                                        <p:tgtEl>
                                          <p:spTgt spid="4"/>
                                        </p:tgtEl>
                                        <p:attrNameLst>
                                          <p:attrName>ppt_x</p:attrName>
                                          <p:attrName>ppt_y</p:attrName>
                                        </p:attrNameLst>
                                      </p:cBhvr>
                                      <p:rCtr x="87" y="0"/>
                                    </p:animMotion>
                                  </p:childTnLst>
                                </p:cTn>
                              </p:par>
                              <p:par>
                                <p:cTn id="25" presetID="9"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dissolve">
                                      <p:cBhvr>
                                        <p:cTn id="27" dur="500"/>
                                        <p:tgtEl>
                                          <p:spTgt spid="16"/>
                                        </p:tgtEl>
                                      </p:cBhvr>
                                    </p:animEffect>
                                  </p:childTnLst>
                                  <p:subTnLst>
                                    <p:set>
                                      <p:cBhvr override="childStyle">
                                        <p:cTn dur="1" fill="hold" display="0" masterRel="nextClick" afterEffect="1"/>
                                        <p:tgtEl>
                                          <p:spTgt spid="16"/>
                                        </p:tgtEl>
                                        <p:attrNameLst>
                                          <p:attrName>style.visibility</p:attrName>
                                        </p:attrNameLst>
                                      </p:cBhvr>
                                      <p:to>
                                        <p:strVal val="hidden"/>
                                      </p:to>
                                    </p:set>
                                  </p:subTnLst>
                                </p:cTn>
                              </p:par>
                              <p:par>
                                <p:cTn id="28" presetID="9" presetClass="entr" presetSubtype="0" fill="hold"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dissolve">
                                      <p:cBhvr>
                                        <p:cTn id="30" dur="500"/>
                                        <p:tgtEl>
                                          <p:spTgt spid="15"/>
                                        </p:tgtEl>
                                      </p:cBhvr>
                                    </p:animEffec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par>
                    <p:cTn id="31" fill="hold">
                      <p:stCondLst>
                        <p:cond delay="indefinite"/>
                      </p:stCondLst>
                      <p:childTnLst>
                        <p:par>
                          <p:cTn id="32" fill="hold">
                            <p:stCondLst>
                              <p:cond delay="0"/>
                            </p:stCondLst>
                            <p:childTnLst>
                              <p:par>
                                <p:cTn id="33" presetID="63" presetClass="path" presetSubtype="0" accel="50000" decel="50000" fill="hold" grpId="2" nodeType="clickEffect">
                                  <p:stCondLst>
                                    <p:cond delay="0"/>
                                  </p:stCondLst>
                                  <p:childTnLst>
                                    <p:animMotion origin="layout" path="M 0.35004 7.40741E-7 L 0.52495 7.40741E-7 " pathEditMode="relative" rAng="0" ptsTypes="AA">
                                      <p:cBhvr>
                                        <p:cTn id="34" dur="1000" fill="hold"/>
                                        <p:tgtEl>
                                          <p:spTgt spid="4"/>
                                        </p:tgtEl>
                                        <p:attrNameLst>
                                          <p:attrName>ppt_x</p:attrName>
                                          <p:attrName>ppt_y</p:attrName>
                                        </p:attrNameLst>
                                      </p:cBhvr>
                                      <p:rCtr x="87" y="0"/>
                                    </p:animMotion>
                                  </p:childTnLst>
                                </p:cTn>
                              </p:par>
                              <p:par>
                                <p:cTn id="35" presetID="9" presetClass="entr" presetSubtype="0" fill="hold"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dissolve">
                                      <p:cBhvr>
                                        <p:cTn id="37" dur="500"/>
                                        <p:tgtEl>
                                          <p:spTgt spid="18"/>
                                        </p:tgtEl>
                                      </p:cBhvr>
                                    </p:animEffect>
                                  </p:childTnLst>
                                  <p:subTnLst>
                                    <p:set>
                                      <p:cBhvr override="childStyle">
                                        <p:cTn dur="1" fill="hold" display="0" masterRel="nextClick" afterEffect="1"/>
                                        <p:tgtEl>
                                          <p:spTgt spid="18"/>
                                        </p:tgtEl>
                                        <p:attrNameLst>
                                          <p:attrName>style.visibility</p:attrName>
                                        </p:attrNameLst>
                                      </p:cBhvr>
                                      <p:to>
                                        <p:strVal val="hidden"/>
                                      </p:to>
                                    </p:set>
                                  </p:subTnLst>
                                </p:cTn>
                              </p:par>
                              <p:par>
                                <p:cTn id="38" presetID="9" presetClass="entr" presetSubtype="0" fill="hold"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dissolve">
                                      <p:cBhvr>
                                        <p:cTn id="40" dur="500"/>
                                        <p:tgtEl>
                                          <p:spTgt spid="17"/>
                                        </p:tgtEl>
                                      </p:cBhvr>
                                    </p:animEffect>
                                  </p:childTnLst>
                                  <p:subTnLst>
                                    <p:set>
                                      <p:cBhvr override="childStyle">
                                        <p:cTn dur="1" fill="hold" display="0" masterRel="nextClick" afterEffect="1"/>
                                        <p:tgtEl>
                                          <p:spTgt spid="17"/>
                                        </p:tgtEl>
                                        <p:attrNameLst>
                                          <p:attrName>style.visibility</p:attrName>
                                        </p:attrNameLst>
                                      </p:cBhvr>
                                      <p:to>
                                        <p:strVal val="hidden"/>
                                      </p:to>
                                    </p:set>
                                  </p:subTnLst>
                                </p:cTn>
                              </p:par>
                            </p:childTnLst>
                          </p:cTn>
                        </p:par>
                      </p:childTnLst>
                    </p:cTn>
                  </p:par>
                  <p:par>
                    <p:cTn id="41" fill="hold">
                      <p:stCondLst>
                        <p:cond delay="indefinite"/>
                      </p:stCondLst>
                      <p:childTnLst>
                        <p:par>
                          <p:cTn id="42" fill="hold">
                            <p:stCondLst>
                              <p:cond delay="0"/>
                            </p:stCondLst>
                            <p:childTnLst>
                              <p:par>
                                <p:cTn id="43" presetID="63" presetClass="path" presetSubtype="0" accel="50000" decel="50000" fill="hold" grpId="3" nodeType="clickEffect">
                                  <p:stCondLst>
                                    <p:cond delay="0"/>
                                  </p:stCondLst>
                                  <p:childTnLst>
                                    <p:animMotion origin="layout" path="M 0.525 7.84178E-7 L 0.7 7.84178E-7 " pathEditMode="relative" rAng="0" ptsTypes="AA">
                                      <p:cBhvr>
                                        <p:cTn id="44" dur="1000" fill="hold"/>
                                        <p:tgtEl>
                                          <p:spTgt spid="4"/>
                                        </p:tgtEl>
                                        <p:attrNameLst>
                                          <p:attrName>ppt_x</p:attrName>
                                          <p:attrName>ppt_y</p:attrName>
                                        </p:attrNameLst>
                                      </p:cBhvr>
                                      <p:rCtr x="87" y="0"/>
                                    </p:animMotion>
                                  </p:childTnLst>
                                </p:cTn>
                              </p:par>
                              <p:par>
                                <p:cTn id="45" presetID="9" presetClass="entr" presetSubtype="0" fill="hold" nodeType="with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dissolve">
                                      <p:cBhvr>
                                        <p:cTn id="47" dur="500"/>
                                        <p:tgtEl>
                                          <p:spTgt spid="20"/>
                                        </p:tgtEl>
                                      </p:cBhvr>
                                    </p:animEffect>
                                  </p:childTnLst>
                                  <p:subTnLst>
                                    <p:set>
                                      <p:cBhvr override="childStyle">
                                        <p:cTn dur="1" fill="hold" display="0" masterRel="nextClick" afterEffect="1"/>
                                        <p:tgtEl>
                                          <p:spTgt spid="20"/>
                                        </p:tgtEl>
                                        <p:attrNameLst>
                                          <p:attrName>style.visibility</p:attrName>
                                        </p:attrNameLst>
                                      </p:cBhvr>
                                      <p:to>
                                        <p:strVal val="hidden"/>
                                      </p:to>
                                    </p:set>
                                  </p:subTnLst>
                                </p:cTn>
                              </p:par>
                              <p:par>
                                <p:cTn id="48" presetID="9" presetClass="entr" presetSubtype="0" fill="hold" nodeType="with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dissolve">
                                      <p:cBhvr>
                                        <p:cTn id="50" dur="500"/>
                                        <p:tgtEl>
                                          <p:spTgt spid="19"/>
                                        </p:tgtEl>
                                      </p:cBhvr>
                                    </p:animEffect>
                                  </p:childTnLst>
                                  <p:subTnLst>
                                    <p:set>
                                      <p:cBhvr override="childStyle">
                                        <p:cTn dur="1" fill="hold" display="0" masterRel="nextClick" afterEffect="1"/>
                                        <p:tgtEl>
                                          <p:spTgt spid="1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4" grpId="2" animBg="1"/>
      <p:bldP spid="4" grpId="3"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ctr"/>
            <a:r>
              <a:rPr lang="en-US" b="1" dirty="0" smtClean="0"/>
              <a:t>Accountability issues</a:t>
            </a:r>
            <a:endParaRPr lang="en-US" b="1" dirty="0"/>
          </a:p>
        </p:txBody>
      </p:sp>
      <p:sp>
        <p:nvSpPr>
          <p:cNvPr id="4" name="Rounded Rectangle 3"/>
          <p:cNvSpPr/>
          <p:nvPr/>
        </p:nvSpPr>
        <p:spPr>
          <a:xfrm>
            <a:off x="555976" y="1485900"/>
            <a:ext cx="1272824" cy="1066800"/>
          </a:xfrm>
          <a:prstGeom prst="roundRect">
            <a:avLst>
              <a:gd name="adj" fmla="val 9723"/>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dirty="0" smtClean="0">
                <a:solidFill>
                  <a:schemeClr val="bg1"/>
                </a:solidFill>
                <a:latin typeface="Gill Sans MT Condensed" pitchFamily="34" charset="0"/>
              </a:rPr>
              <a:t>Who raises issues?</a:t>
            </a:r>
            <a:endParaRPr lang="en-US" sz="2400" dirty="0">
              <a:solidFill>
                <a:schemeClr val="bg1"/>
              </a:solidFill>
              <a:latin typeface="Gill Sans MT Condensed" pitchFamily="34" charset="0"/>
            </a:endParaRPr>
          </a:p>
        </p:txBody>
      </p:sp>
      <p:sp>
        <p:nvSpPr>
          <p:cNvPr id="5" name="Rounded Rectangle 4"/>
          <p:cNvSpPr/>
          <p:nvPr/>
        </p:nvSpPr>
        <p:spPr>
          <a:xfrm>
            <a:off x="2233435" y="1485900"/>
            <a:ext cx="1272824" cy="1066800"/>
          </a:xfrm>
          <a:prstGeom prst="roundRect">
            <a:avLst>
              <a:gd name="adj" fmla="val 9723"/>
            </a:avLst>
          </a:prstGeom>
          <a:solidFill>
            <a:srgbClr val="66006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dirty="0" smtClean="0">
                <a:solidFill>
                  <a:schemeClr val="bg1"/>
                </a:solidFill>
                <a:latin typeface="Gill Sans MT Condensed" pitchFamily="34" charset="0"/>
              </a:rPr>
              <a:t>Reports go to whom?</a:t>
            </a:r>
            <a:endParaRPr lang="en-US" sz="2400" dirty="0">
              <a:solidFill>
                <a:schemeClr val="bg1"/>
              </a:solidFill>
              <a:latin typeface="Gill Sans MT Condensed" pitchFamily="34" charset="0"/>
            </a:endParaRPr>
          </a:p>
        </p:txBody>
      </p:sp>
      <p:sp>
        <p:nvSpPr>
          <p:cNvPr id="6" name="Rounded Rectangle 5"/>
          <p:cNvSpPr/>
          <p:nvPr/>
        </p:nvSpPr>
        <p:spPr>
          <a:xfrm>
            <a:off x="3733800" y="1447800"/>
            <a:ext cx="1575506" cy="1066800"/>
          </a:xfrm>
          <a:prstGeom prst="roundRect">
            <a:avLst>
              <a:gd name="adj" fmla="val 9723"/>
            </a:avLst>
          </a:prstGeom>
          <a:solidFill>
            <a:srgbClr val="00006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dirty="0" smtClean="0">
                <a:solidFill>
                  <a:schemeClr val="bg1"/>
                </a:solidFill>
                <a:latin typeface="Gill Sans MT Condensed" pitchFamily="34" charset="0"/>
              </a:rPr>
              <a:t>Who conducts investigation?</a:t>
            </a:r>
            <a:endParaRPr lang="en-US" sz="2400" dirty="0">
              <a:solidFill>
                <a:schemeClr val="bg1"/>
              </a:solidFill>
              <a:latin typeface="Gill Sans MT Condensed" pitchFamily="34" charset="0"/>
            </a:endParaRPr>
          </a:p>
        </p:txBody>
      </p:sp>
      <p:sp>
        <p:nvSpPr>
          <p:cNvPr id="7" name="Rounded Rectangle 6"/>
          <p:cNvSpPr/>
          <p:nvPr/>
        </p:nvSpPr>
        <p:spPr>
          <a:xfrm>
            <a:off x="5713941" y="1485900"/>
            <a:ext cx="1272824" cy="1066800"/>
          </a:xfrm>
          <a:prstGeom prst="roundRect">
            <a:avLst>
              <a:gd name="adj" fmla="val 9723"/>
            </a:avLst>
          </a:prstGeom>
          <a:solidFill>
            <a:srgbClr val="FF006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dirty="0" smtClean="0">
                <a:solidFill>
                  <a:schemeClr val="bg1"/>
                </a:solidFill>
                <a:latin typeface="Gill Sans MT Condensed" pitchFamily="34" charset="0"/>
              </a:rPr>
              <a:t>Who takes action?</a:t>
            </a:r>
            <a:endParaRPr lang="en-US" sz="2400" dirty="0">
              <a:solidFill>
                <a:schemeClr val="bg1"/>
              </a:solidFill>
              <a:latin typeface="Gill Sans MT Condensed" pitchFamily="34" charset="0"/>
            </a:endParaRPr>
          </a:p>
        </p:txBody>
      </p:sp>
      <p:sp>
        <p:nvSpPr>
          <p:cNvPr id="8" name="Oval 7"/>
          <p:cNvSpPr/>
          <p:nvPr/>
        </p:nvSpPr>
        <p:spPr>
          <a:xfrm>
            <a:off x="228600" y="1219200"/>
            <a:ext cx="1752600" cy="1600200"/>
          </a:xfrm>
          <a:prstGeom prst="ellipse">
            <a:avLst/>
          </a:prstGeom>
          <a:noFill/>
          <a:ln w="57150">
            <a:solidFill>
              <a:schemeClr val="accent6">
                <a:lumMod val="75000"/>
              </a:schemeClr>
            </a:solidFill>
            <a:tailEnd type="arrow" w="med"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33400" y="2895600"/>
            <a:ext cx="3657600" cy="175432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buFont typeface="Wingdings" pitchFamily="2" charset="2"/>
              <a:buChar char="q"/>
            </a:pPr>
            <a:r>
              <a:rPr lang="en-US" dirty="0" smtClean="0">
                <a:solidFill>
                  <a:srgbClr val="A50021"/>
                </a:solidFill>
                <a:latin typeface="Gill Sans MT" pitchFamily="34" charset="0"/>
              </a:rPr>
              <a:t>WBM benefits all stakeholders.  Ideally, each </a:t>
            </a:r>
            <a:r>
              <a:rPr lang="en-US" b="1" dirty="0" smtClean="0">
                <a:solidFill>
                  <a:srgbClr val="A50021"/>
                </a:solidFill>
                <a:latin typeface="Gill Sans MT" pitchFamily="34" charset="0"/>
              </a:rPr>
              <a:t>partner</a:t>
            </a:r>
            <a:r>
              <a:rPr lang="en-US" dirty="0" smtClean="0">
                <a:solidFill>
                  <a:srgbClr val="A50021"/>
                </a:solidFill>
                <a:latin typeface="Gill Sans MT" pitchFamily="34" charset="0"/>
              </a:rPr>
              <a:t> must have a whistle blower facility.</a:t>
            </a:r>
          </a:p>
          <a:p>
            <a:pPr>
              <a:buFont typeface="Wingdings" pitchFamily="2" charset="2"/>
              <a:buChar char="q"/>
            </a:pPr>
            <a:r>
              <a:rPr lang="en-US" dirty="0" smtClean="0">
                <a:solidFill>
                  <a:srgbClr val="A50021"/>
                </a:solidFill>
                <a:latin typeface="Gill Sans MT" pitchFamily="34" charset="0"/>
              </a:rPr>
              <a:t>Additionally,  “Regulatory Body” must also have the facility to perform the role of the last resort.</a:t>
            </a:r>
            <a:endParaRPr lang="en-US" dirty="0">
              <a:solidFill>
                <a:srgbClr val="A50021"/>
              </a:solidFill>
              <a:latin typeface="Gill Sans MT" pitchFamily="34" charset="0"/>
            </a:endParaRPr>
          </a:p>
        </p:txBody>
      </p:sp>
      <p:sp>
        <p:nvSpPr>
          <p:cNvPr id="10" name="Rounded Rectangle 9"/>
          <p:cNvSpPr/>
          <p:nvPr/>
        </p:nvSpPr>
        <p:spPr>
          <a:xfrm>
            <a:off x="7391400" y="1485900"/>
            <a:ext cx="1447800" cy="1066800"/>
          </a:xfrm>
          <a:prstGeom prst="roundRect">
            <a:avLst>
              <a:gd name="adj" fmla="val 9723"/>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dirty="0" smtClean="0">
                <a:solidFill>
                  <a:schemeClr val="bg1"/>
                </a:solidFill>
                <a:latin typeface="Gill Sans MT Condensed" pitchFamily="34" charset="0"/>
              </a:rPr>
              <a:t>Who is Accountable?</a:t>
            </a:r>
            <a:endParaRPr lang="en-US" sz="2400" dirty="0">
              <a:solidFill>
                <a:schemeClr val="bg1"/>
              </a:solidFill>
              <a:latin typeface="Gill Sans MT Condensed" pitchFamily="34" charset="0"/>
            </a:endParaRPr>
          </a:p>
        </p:txBody>
      </p:sp>
      <p:sp>
        <p:nvSpPr>
          <p:cNvPr id="11" name="TextBox 10"/>
          <p:cNvSpPr txBox="1"/>
          <p:nvPr/>
        </p:nvSpPr>
        <p:spPr>
          <a:xfrm>
            <a:off x="4267200" y="2942272"/>
            <a:ext cx="4267200" cy="1477328"/>
          </a:xfrm>
          <a:prstGeom prst="rect">
            <a:avLst/>
          </a:prstGeom>
          <a:solidFill>
            <a:schemeClr val="accent1">
              <a:lumMod val="20000"/>
              <a:lumOff val="80000"/>
            </a:schemeClr>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pPr marL="234950" indent="-234950">
              <a:buFont typeface="Wingdings" pitchFamily="2" charset="2"/>
              <a:buChar char="q"/>
            </a:pPr>
            <a:r>
              <a:rPr lang="en-US" dirty="0" smtClean="0">
                <a:solidFill>
                  <a:srgbClr val="A50021"/>
                </a:solidFill>
                <a:latin typeface="Gill Sans MT" pitchFamily="34" charset="0"/>
              </a:rPr>
              <a:t>Role of CVC , CBI and CAG.</a:t>
            </a:r>
          </a:p>
          <a:p>
            <a:pPr marL="234950" indent="-234950">
              <a:buFont typeface="Wingdings" pitchFamily="2" charset="2"/>
              <a:buChar char="q"/>
            </a:pPr>
            <a:r>
              <a:rPr lang="en-US" dirty="0" smtClean="0">
                <a:solidFill>
                  <a:srgbClr val="A50021"/>
                </a:solidFill>
                <a:latin typeface="Gill Sans MT" pitchFamily="34" charset="0"/>
              </a:rPr>
              <a:t>Independent Engineer and Independent Auditor may need well designed charter.</a:t>
            </a:r>
          </a:p>
          <a:p>
            <a:pPr marL="234950" indent="-234950">
              <a:buFont typeface="Wingdings" pitchFamily="2" charset="2"/>
              <a:buChar char="q"/>
            </a:pPr>
            <a:r>
              <a:rPr lang="en-US" dirty="0" smtClean="0">
                <a:solidFill>
                  <a:srgbClr val="A50021"/>
                </a:solidFill>
                <a:latin typeface="Gill Sans MT" pitchFamily="34" charset="0"/>
              </a:rPr>
              <a:t> Engaging civil society with the project results in accountability</a:t>
            </a:r>
          </a:p>
        </p:txBody>
      </p:sp>
      <p:sp>
        <p:nvSpPr>
          <p:cNvPr id="12" name="TextBox 11"/>
          <p:cNvSpPr txBox="1"/>
          <p:nvPr/>
        </p:nvSpPr>
        <p:spPr>
          <a:xfrm>
            <a:off x="4267200" y="4495800"/>
            <a:ext cx="4267200" cy="1200329"/>
          </a:xfrm>
          <a:prstGeom prst="rect">
            <a:avLst/>
          </a:prstGeom>
          <a:solidFill>
            <a:srgbClr val="FFFF66"/>
          </a:solidFill>
        </p:spPr>
        <p:style>
          <a:lnRef idx="1">
            <a:schemeClr val="accent5"/>
          </a:lnRef>
          <a:fillRef idx="2">
            <a:schemeClr val="accent5"/>
          </a:fillRef>
          <a:effectRef idx="1">
            <a:schemeClr val="accent5"/>
          </a:effectRef>
          <a:fontRef idx="minor">
            <a:schemeClr val="dk1"/>
          </a:fontRef>
        </p:style>
        <p:txBody>
          <a:bodyPr wrap="square" rtlCol="0">
            <a:spAutoFit/>
          </a:bodyPr>
          <a:lstStyle/>
          <a:p>
            <a:pPr marL="234950" indent="-234950">
              <a:buFont typeface="Wingdings" pitchFamily="2" charset="2"/>
              <a:buChar char="q"/>
            </a:pPr>
            <a:r>
              <a:rPr lang="en-US" dirty="0" smtClean="0">
                <a:solidFill>
                  <a:srgbClr val="A50021"/>
                </a:solidFill>
                <a:latin typeface="Gill Sans MT" pitchFamily="34" charset="0"/>
              </a:rPr>
              <a:t>Partners in PPP may be either victims or perpetrators of fraud and corruption.</a:t>
            </a:r>
          </a:p>
          <a:p>
            <a:pPr marL="234950" indent="-234950">
              <a:buFont typeface="Wingdings" pitchFamily="2" charset="2"/>
              <a:buChar char="q"/>
            </a:pPr>
            <a:r>
              <a:rPr lang="en-US" dirty="0" smtClean="0">
                <a:solidFill>
                  <a:srgbClr val="A50021"/>
                </a:solidFill>
                <a:latin typeface="Gill Sans MT" pitchFamily="34" charset="0"/>
              </a:rPr>
              <a:t> Remedial measures must find place in the charter of regulatory body.</a:t>
            </a:r>
          </a:p>
        </p:txBody>
      </p:sp>
      <p:sp>
        <p:nvSpPr>
          <p:cNvPr id="13" name="Oval 12"/>
          <p:cNvSpPr/>
          <p:nvPr/>
        </p:nvSpPr>
        <p:spPr>
          <a:xfrm>
            <a:off x="1981200" y="1219200"/>
            <a:ext cx="1752600" cy="1600200"/>
          </a:xfrm>
          <a:prstGeom prst="ellipse">
            <a:avLst/>
          </a:prstGeom>
          <a:noFill/>
          <a:ln w="57150">
            <a:solidFill>
              <a:schemeClr val="accent6">
                <a:lumMod val="75000"/>
              </a:schemeClr>
            </a:solidFill>
            <a:tailEnd type="arrow" w="med"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33400" y="4694872"/>
            <a:ext cx="3657600" cy="1200329"/>
          </a:xfrm>
          <a:prstGeom prst="rect">
            <a:avLst/>
          </a:prstGeom>
          <a:solidFill>
            <a:srgbClr val="CC66FF"/>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pPr marL="234950" indent="-234950">
              <a:buFont typeface="Wingdings" pitchFamily="2" charset="2"/>
              <a:buChar char="q"/>
            </a:pPr>
            <a:r>
              <a:rPr lang="en-US" dirty="0" smtClean="0">
                <a:solidFill>
                  <a:srgbClr val="A50021"/>
                </a:solidFill>
                <a:latin typeface="Gill Sans MT" pitchFamily="34" charset="0"/>
              </a:rPr>
              <a:t>Regulatory authority</a:t>
            </a:r>
          </a:p>
          <a:p>
            <a:pPr marL="234950" indent="-234950">
              <a:buFont typeface="Wingdings" pitchFamily="2" charset="2"/>
              <a:buChar char="q"/>
            </a:pPr>
            <a:r>
              <a:rPr lang="en-US" dirty="0" smtClean="0">
                <a:solidFill>
                  <a:srgbClr val="A50021"/>
                </a:solidFill>
                <a:latin typeface="Gill Sans MT" pitchFamily="34" charset="0"/>
              </a:rPr>
              <a:t>Respective board of directors (PSU, </a:t>
            </a:r>
            <a:r>
              <a:rPr lang="en-US" dirty="0" err="1" smtClean="0">
                <a:solidFill>
                  <a:srgbClr val="A50021"/>
                </a:solidFill>
                <a:latin typeface="Gill Sans MT" pitchFamily="34" charset="0"/>
              </a:rPr>
              <a:t>Pvt</a:t>
            </a:r>
            <a:r>
              <a:rPr lang="en-US" dirty="0" smtClean="0">
                <a:solidFill>
                  <a:srgbClr val="A50021"/>
                </a:solidFill>
                <a:latin typeface="Gill Sans MT" pitchFamily="34" charset="0"/>
              </a:rPr>
              <a:t> company)</a:t>
            </a:r>
          </a:p>
          <a:p>
            <a:pPr marL="234950" indent="-234950">
              <a:buFont typeface="Wingdings" pitchFamily="2" charset="2"/>
              <a:buChar char="q"/>
            </a:pPr>
            <a:r>
              <a:rPr lang="en-US" dirty="0" smtClean="0">
                <a:solidFill>
                  <a:srgbClr val="A50021"/>
                </a:solidFill>
                <a:latin typeface="Gill Sans MT" pitchFamily="34" charset="0"/>
              </a:rPr>
              <a:t> Any other as decided beforehand</a:t>
            </a:r>
          </a:p>
        </p:txBody>
      </p:sp>
      <p:sp>
        <p:nvSpPr>
          <p:cNvPr id="15" name="Oval 14"/>
          <p:cNvSpPr/>
          <p:nvPr/>
        </p:nvSpPr>
        <p:spPr>
          <a:xfrm>
            <a:off x="3657600" y="1219200"/>
            <a:ext cx="1752600" cy="1600200"/>
          </a:xfrm>
          <a:prstGeom prst="ellipse">
            <a:avLst/>
          </a:prstGeom>
          <a:noFill/>
          <a:ln w="57150">
            <a:solidFill>
              <a:schemeClr val="accent6">
                <a:lumMod val="75000"/>
              </a:schemeClr>
            </a:solidFill>
            <a:tailEnd type="arrow" w="med"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5486400" y="1219200"/>
            <a:ext cx="1752600" cy="1600200"/>
          </a:xfrm>
          <a:prstGeom prst="ellipse">
            <a:avLst/>
          </a:prstGeom>
          <a:noFill/>
          <a:ln w="57150">
            <a:solidFill>
              <a:schemeClr val="accent6">
                <a:lumMod val="75000"/>
              </a:schemeClr>
            </a:solidFill>
            <a:tailEnd type="arrow" w="med"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7239000" y="1219200"/>
            <a:ext cx="1752600" cy="1600200"/>
          </a:xfrm>
          <a:prstGeom prst="ellipse">
            <a:avLst/>
          </a:prstGeom>
          <a:noFill/>
          <a:ln w="57150">
            <a:solidFill>
              <a:schemeClr val="accent6">
                <a:lumMod val="75000"/>
              </a:schemeClr>
            </a:solidFill>
            <a:tailEnd type="arrow" w="med"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Content Placeholder 3" descr="Red flag F logo.png"/>
          <p:cNvPicPr>
            <a:picLocks noGrp="1" noChangeAspect="1"/>
          </p:cNvPicPr>
          <p:nvPr>
            <p:ph idx="1"/>
          </p:nvPr>
        </p:nvPicPr>
        <p:blipFill>
          <a:blip r:embed="rId2" cstate="print"/>
          <a:stretch>
            <a:fillRect/>
          </a:stretch>
        </p:blipFill>
        <p:spPr>
          <a:xfrm>
            <a:off x="8408952" y="6226114"/>
            <a:ext cx="506448" cy="555686"/>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par>
                                <p:cTn id="8" presetID="53"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 calcmode="lin" valueType="num">
                                      <p:cBhvr>
                                        <p:cTn id="10" dur="500" fill="hold"/>
                                        <p:tgtEl>
                                          <p:spTgt spid="9"/>
                                        </p:tgtEl>
                                        <p:attrNameLst>
                                          <p:attrName>ppt_w</p:attrName>
                                        </p:attrNameLst>
                                      </p:cBhvr>
                                      <p:tavLst>
                                        <p:tav tm="0">
                                          <p:val>
                                            <p:fltVal val="0"/>
                                          </p:val>
                                        </p:tav>
                                        <p:tav tm="100000">
                                          <p:val>
                                            <p:strVal val="#ppt_w"/>
                                          </p:val>
                                        </p:tav>
                                      </p:tavLst>
                                    </p:anim>
                                    <p:anim calcmode="lin" valueType="num">
                                      <p:cBhvr>
                                        <p:cTn id="11" dur="500" fill="hold"/>
                                        <p:tgtEl>
                                          <p:spTgt spid="9"/>
                                        </p:tgtEl>
                                        <p:attrNameLst>
                                          <p:attrName>ppt_h</p:attrName>
                                        </p:attrNameLst>
                                      </p:cBhvr>
                                      <p:tavLst>
                                        <p:tav tm="0">
                                          <p:val>
                                            <p:fltVal val="0"/>
                                          </p:val>
                                        </p:tav>
                                        <p:tav tm="100000">
                                          <p:val>
                                            <p:strVal val="#ppt_h"/>
                                          </p:val>
                                        </p:tav>
                                      </p:tavLst>
                                    </p:anim>
                                    <p:animEffect transition="in" filter="fade">
                                      <p:cBhvr>
                                        <p:cTn id="12"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heel(1)">
                                      <p:cBhvr>
                                        <p:cTn id="17" dur="500"/>
                                        <p:tgtEl>
                                          <p:spTgt spid="13"/>
                                        </p:tgtEl>
                                      </p:cBhvr>
                                    </p:animEffect>
                                  </p:childTnLst>
                                  <p:subTnLst>
                                    <p:set>
                                      <p:cBhvr override="childStyle">
                                        <p:cTn dur="1" fill="hold" display="0" masterRel="nextClick" afterEffect="1"/>
                                        <p:tgtEl>
                                          <p:spTgt spid="13"/>
                                        </p:tgtEl>
                                        <p:attrNameLst>
                                          <p:attrName>style.visibility</p:attrName>
                                        </p:attrNameLst>
                                      </p:cBhvr>
                                      <p:to>
                                        <p:strVal val="hidden"/>
                                      </p:to>
                                    </p:set>
                                  </p:subTnLst>
                                </p:cTn>
                              </p:par>
                              <p:par>
                                <p:cTn id="18" presetID="53" presetClass="entr" presetSubtype="0"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 calcmode="lin" valueType="num">
                                      <p:cBhvr>
                                        <p:cTn id="20" dur="500" fill="hold"/>
                                        <p:tgtEl>
                                          <p:spTgt spid="14"/>
                                        </p:tgtEl>
                                        <p:attrNameLst>
                                          <p:attrName>ppt_w</p:attrName>
                                        </p:attrNameLst>
                                      </p:cBhvr>
                                      <p:tavLst>
                                        <p:tav tm="0">
                                          <p:val>
                                            <p:fltVal val="0"/>
                                          </p:val>
                                        </p:tav>
                                        <p:tav tm="100000">
                                          <p:val>
                                            <p:strVal val="#ppt_w"/>
                                          </p:val>
                                        </p:tav>
                                      </p:tavLst>
                                    </p:anim>
                                    <p:anim calcmode="lin" valueType="num">
                                      <p:cBhvr>
                                        <p:cTn id="21" dur="500" fill="hold"/>
                                        <p:tgtEl>
                                          <p:spTgt spid="14"/>
                                        </p:tgtEl>
                                        <p:attrNameLst>
                                          <p:attrName>ppt_h</p:attrName>
                                        </p:attrNameLst>
                                      </p:cBhvr>
                                      <p:tavLst>
                                        <p:tav tm="0">
                                          <p:val>
                                            <p:fltVal val="0"/>
                                          </p:val>
                                        </p:tav>
                                        <p:tav tm="100000">
                                          <p:val>
                                            <p:strVal val="#ppt_h"/>
                                          </p:val>
                                        </p:tav>
                                      </p:tavLst>
                                    </p:anim>
                                    <p:animEffect transition="in" filter="fade">
                                      <p:cBhvr>
                                        <p:cTn id="22" dur="500"/>
                                        <p:tgtEl>
                                          <p:spTgt spid="14"/>
                                        </p:tgtEl>
                                      </p:cBhvr>
                                    </p:animEffec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heel(1)">
                                      <p:cBhvr>
                                        <p:cTn id="27" dur="500"/>
                                        <p:tgtEl>
                                          <p:spTgt spid="15"/>
                                        </p:tgtEl>
                                      </p:cBhvr>
                                    </p:animEffect>
                                  </p:childTnLst>
                                  <p:subTnLst>
                                    <p:set>
                                      <p:cBhvr override="childStyle">
                                        <p:cTn dur="1" fill="hold" display="0" masterRel="nextClick" afterEffect="1"/>
                                        <p:tgtEl>
                                          <p:spTgt spid="15"/>
                                        </p:tgtEl>
                                        <p:attrNameLst>
                                          <p:attrName>style.visibility</p:attrName>
                                        </p:attrNameLst>
                                      </p:cBhvr>
                                      <p:to>
                                        <p:strVal val="hidden"/>
                                      </p:to>
                                    </p:set>
                                  </p:subTnLst>
                                </p:cTn>
                              </p:par>
                              <p:par>
                                <p:cTn id="28" presetID="53" presetClass="entr" presetSubtype="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p:cTn id="30" dur="500" fill="hold"/>
                                        <p:tgtEl>
                                          <p:spTgt spid="11"/>
                                        </p:tgtEl>
                                        <p:attrNameLst>
                                          <p:attrName>ppt_w</p:attrName>
                                        </p:attrNameLst>
                                      </p:cBhvr>
                                      <p:tavLst>
                                        <p:tav tm="0">
                                          <p:val>
                                            <p:fltVal val="0"/>
                                          </p:val>
                                        </p:tav>
                                        <p:tav tm="100000">
                                          <p:val>
                                            <p:strVal val="#ppt_w"/>
                                          </p:val>
                                        </p:tav>
                                      </p:tavLst>
                                    </p:anim>
                                    <p:anim calcmode="lin" valueType="num">
                                      <p:cBhvr>
                                        <p:cTn id="31" dur="500" fill="hold"/>
                                        <p:tgtEl>
                                          <p:spTgt spid="11"/>
                                        </p:tgtEl>
                                        <p:attrNameLst>
                                          <p:attrName>ppt_h</p:attrName>
                                        </p:attrNameLst>
                                      </p:cBhvr>
                                      <p:tavLst>
                                        <p:tav tm="0">
                                          <p:val>
                                            <p:fltVal val="0"/>
                                          </p:val>
                                        </p:tav>
                                        <p:tav tm="100000">
                                          <p:val>
                                            <p:strVal val="#ppt_h"/>
                                          </p:val>
                                        </p:tav>
                                      </p:tavLst>
                                    </p:anim>
                                    <p:animEffect transition="in" filter="fade">
                                      <p:cBhvr>
                                        <p:cTn id="32"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heel(1)">
                                      <p:cBhvr>
                                        <p:cTn id="37" dur="500"/>
                                        <p:tgtEl>
                                          <p:spTgt spid="16"/>
                                        </p:tgtEl>
                                      </p:cBhvr>
                                    </p:animEffect>
                                  </p:childTnLst>
                                  <p:subTnLst>
                                    <p:set>
                                      <p:cBhvr override="childStyle">
                                        <p:cTn dur="1" fill="hold" display="0" masterRel="nextClick" afterEffect="1"/>
                                        <p:tgtEl>
                                          <p:spTgt spid="16"/>
                                        </p:tgtEl>
                                        <p:attrNameLst>
                                          <p:attrName>style.visibility</p:attrName>
                                        </p:attrNameLst>
                                      </p:cBhvr>
                                      <p:to>
                                        <p:strVal val="hidden"/>
                                      </p:to>
                                    </p:set>
                                  </p:subTnLst>
                                </p:cTn>
                              </p:par>
                              <p:par>
                                <p:cTn id="38" presetID="53" presetClass="entr" presetSubtype="0" fill="hold" grpId="0" nodeType="with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p:cTn id="40" dur="500" fill="hold"/>
                                        <p:tgtEl>
                                          <p:spTgt spid="12"/>
                                        </p:tgtEl>
                                        <p:attrNameLst>
                                          <p:attrName>ppt_w</p:attrName>
                                        </p:attrNameLst>
                                      </p:cBhvr>
                                      <p:tavLst>
                                        <p:tav tm="0">
                                          <p:val>
                                            <p:fltVal val="0"/>
                                          </p:val>
                                        </p:tav>
                                        <p:tav tm="100000">
                                          <p:val>
                                            <p:strVal val="#ppt_w"/>
                                          </p:val>
                                        </p:tav>
                                      </p:tavLst>
                                    </p:anim>
                                    <p:anim calcmode="lin" valueType="num">
                                      <p:cBhvr>
                                        <p:cTn id="41" dur="500" fill="hold"/>
                                        <p:tgtEl>
                                          <p:spTgt spid="12"/>
                                        </p:tgtEl>
                                        <p:attrNameLst>
                                          <p:attrName>ppt_h</p:attrName>
                                        </p:attrNameLst>
                                      </p:cBhvr>
                                      <p:tavLst>
                                        <p:tav tm="0">
                                          <p:val>
                                            <p:fltVal val="0"/>
                                          </p:val>
                                        </p:tav>
                                        <p:tav tm="100000">
                                          <p:val>
                                            <p:strVal val="#ppt_h"/>
                                          </p:val>
                                        </p:tav>
                                      </p:tavLst>
                                    </p:anim>
                                    <p:animEffect transition="in" filter="fade">
                                      <p:cBhvr>
                                        <p:cTn id="42"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heel(1)">
                                      <p:cBhvr>
                                        <p:cTn id="47" dur="500"/>
                                        <p:tgtEl>
                                          <p:spTgt spid="17"/>
                                        </p:tgtEl>
                                      </p:cBhvr>
                                    </p:animEffect>
                                  </p:childTnLst>
                                  <p:subTnLst>
                                    <p:set>
                                      <p:cBhvr override="childStyle">
                                        <p:cTn dur="1" fill="hold" display="0" masterRel="nextClick" afterEffect="1"/>
                                        <p:tgtEl>
                                          <p:spTgt spid="17"/>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2" grpId="0" animBg="1"/>
      <p:bldP spid="13" grpId="0" animBg="1"/>
      <p:bldP spid="14" grpId="0" animBg="1"/>
      <p:bldP spid="15" grpId="0" animBg="1"/>
      <p:bldP spid="16" grpId="0" animBg="1"/>
      <p:bldP spid="17" grpId="0" animBg="1"/>
    </p:bldLst>
  </p:timing>
</p:sld>
</file>

<file path=ppt/theme/theme1.xml><?xml version="1.0" encoding="utf-8"?>
<a:theme xmlns:a="http://schemas.openxmlformats.org/drawingml/2006/main" name="TP102325601_template">
  <a:themeElements>
    <a:clrScheme name="Custom 1">
      <a:dk1>
        <a:sysClr val="windowText" lastClr="000000"/>
      </a:dk1>
      <a:lt1>
        <a:sysClr val="window" lastClr="FFFFFF"/>
      </a:lt1>
      <a:dk2>
        <a:srgbClr val="000000"/>
      </a:dk2>
      <a:lt2>
        <a:srgbClr val="FFFFFF"/>
      </a:lt2>
      <a:accent1>
        <a:srgbClr val="123787"/>
      </a:accent1>
      <a:accent2>
        <a:srgbClr val="4BD7F6"/>
      </a:accent2>
      <a:accent3>
        <a:srgbClr val="718585"/>
      </a:accent3>
      <a:accent4>
        <a:srgbClr val="AA0950"/>
      </a:accent4>
      <a:accent5>
        <a:srgbClr val="FF407A"/>
      </a:accent5>
      <a:accent6>
        <a:srgbClr val="3D3D3D"/>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F75889B-9307-40E0-BE23-C6624CE8D4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TP102325601_template</Template>
  <TotalTime>332</TotalTime>
  <Words>772</Words>
  <Application>Microsoft Office PowerPoint</Application>
  <PresentationFormat>On-screen Show (4:3)</PresentationFormat>
  <Paragraphs>123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TP102325601_template</vt:lpstr>
      <vt:lpstr>Public- Private alignment in PPP </vt:lpstr>
      <vt:lpstr>PowerPoint Presentation</vt:lpstr>
      <vt:lpstr>Agenda</vt:lpstr>
      <vt:lpstr>What is PPP?</vt:lpstr>
      <vt:lpstr>PPP mode of Procurement</vt:lpstr>
      <vt:lpstr>Overview of  Public Private Partnership Projects</vt:lpstr>
      <vt:lpstr>Major issues in PPP projects</vt:lpstr>
      <vt:lpstr>Recognizing the concerns and PPP practices</vt:lpstr>
      <vt:lpstr>Accountability issues</vt:lpstr>
      <vt:lpstr>Some examples of PPP project issues</vt:lpstr>
      <vt:lpstr>Some examples of PPP project issues</vt:lpstr>
      <vt:lpstr>Some examples of PPP project issues</vt:lpstr>
      <vt:lpstr>Some interesting provisions of PPP</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Recognizing fraudulent practices in PPP</dc:title>
  <dc:creator>Mukesh</dc:creator>
  <cp:lastModifiedBy>MUKESH ARYA</cp:lastModifiedBy>
  <cp:revision>14</cp:revision>
  <dcterms:created xsi:type="dcterms:W3CDTF">2012-09-15T15:43:37Z</dcterms:created>
  <dcterms:modified xsi:type="dcterms:W3CDTF">2014-08-07T06:13:07Z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TC023256029991</vt:lpwstr>
  </property>
</Properties>
</file>