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sldIdLst>
    <p:sldId id="256" r:id="rId3"/>
    <p:sldId id="269" r:id="rId4"/>
    <p:sldId id="258" r:id="rId5"/>
    <p:sldId id="267" r:id="rId6"/>
    <p:sldId id="268" r:id="rId7"/>
    <p:sldId id="259" r:id="rId8"/>
    <p:sldId id="257" r:id="rId9"/>
    <p:sldId id="262" r:id="rId10"/>
    <p:sldId id="260" r:id="rId11"/>
    <p:sldId id="261" r:id="rId12"/>
    <p:sldId id="264" r:id="rId13"/>
    <p:sldId id="265" r:id="rId14"/>
    <p:sldId id="266" r:id="rId15"/>
    <p:sldId id="26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008000"/>
    <a:srgbClr val="FFFF66"/>
    <a:srgbClr val="CC66FF"/>
    <a:srgbClr val="0033CC"/>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66" d="100"/>
          <a:sy n="66" d="100"/>
        </p:scale>
        <p:origin x="-86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932040" y="4797152"/>
            <a:ext cx="4027984" cy="1080120"/>
          </a:xfrm>
        </p:spPr>
        <p:txBody>
          <a:bodyPr>
            <a:normAutofit/>
          </a:bodyPr>
          <a:lstStyle>
            <a:lvl1pPr algn="r">
              <a:defRPr sz="2800"/>
            </a:lvl1pPr>
          </a:lstStyle>
          <a:p>
            <a:r>
              <a:rPr lang="en-US" smtClean="0"/>
              <a:t>Click to edit Master title style</a:t>
            </a:r>
            <a:endParaRPr lang="en-US" dirty="0"/>
          </a:p>
        </p:txBody>
      </p:sp>
      <p:sp>
        <p:nvSpPr>
          <p:cNvPr id="3" name="Subtitle 2"/>
          <p:cNvSpPr>
            <a:spLocks noGrp="1"/>
          </p:cNvSpPr>
          <p:nvPr>
            <p:ph type="subTitle" idx="1"/>
          </p:nvPr>
        </p:nvSpPr>
        <p:spPr>
          <a:xfrm>
            <a:off x="2555776" y="6021288"/>
            <a:ext cx="6400800" cy="648072"/>
          </a:xfrm>
        </p:spPr>
        <p:txBody>
          <a:bodyPr/>
          <a:lstStyle>
            <a:lvl1pPr marL="0" indent="0" algn="r">
              <a:buNone/>
              <a:defRPr sz="1800">
                <a:solidFill>
                  <a:schemeClr val="accent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24601107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1831106"/>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107626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spcAft>
                <a:spcPts val="600"/>
              </a:spcAft>
              <a:defRPr/>
            </a:lvl1pPr>
            <a:lvl2pPr>
              <a:spcBef>
                <a:spcPts val="600"/>
              </a:spcBef>
              <a:spcAft>
                <a:spcPts val="600"/>
              </a:spcAft>
              <a:defRPr/>
            </a:lvl2pPr>
            <a:lvl3pPr>
              <a:spcBef>
                <a:spcPts val="600"/>
              </a:spcBef>
              <a:spcAft>
                <a:spcPts val="600"/>
              </a:spcAft>
              <a:defRPr/>
            </a:lvl3pPr>
            <a:lvl4pPr>
              <a:spcBef>
                <a:spcPts val="600"/>
              </a:spcBef>
              <a:spcAft>
                <a:spcPts val="600"/>
              </a:spcAft>
              <a:defRPr/>
            </a:lvl4pPr>
            <a:lvl5pPr>
              <a:spcBef>
                <a:spcPts val="600"/>
              </a:spcBef>
              <a:spcAft>
                <a:spcPts val="60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451078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28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289204478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439218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1800"/>
            </a:lvl1pPr>
            <a:lvl2pPr>
              <a:defRPr sz="1600"/>
            </a:lvl2pPr>
            <a:lvl3pPr>
              <a:defRPr sz="1400"/>
            </a:lvl3pPr>
            <a:lvl4pPr>
              <a:defRPr sz="1200"/>
            </a:lvl4pPr>
            <a:lvl5pPr>
              <a:defRPr sz="12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6055047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937787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73635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665204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0970235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28544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spcBef>
          <a:spcPct val="0"/>
        </a:spcBef>
        <a:buNone/>
        <a:defRPr sz="2800" kern="1200">
          <a:solidFill>
            <a:schemeClr val="accent1"/>
          </a:solidFill>
          <a:latin typeface="Arial" pitchFamily="34" charset="0"/>
          <a:ea typeface="+mj-ea"/>
          <a:cs typeface="Arial" pitchFamily="34" charset="0"/>
        </a:defRPr>
      </a:lvl1pPr>
    </p:titleStyle>
    <p:bodyStyle>
      <a:lvl1pPr marL="342900" indent="-342900" algn="l" defTabSz="914400" rtl="0" eaLnBrk="1" latinLnBrk="0" hangingPunct="1">
        <a:spcBef>
          <a:spcPts val="600"/>
        </a:spcBef>
        <a:spcAft>
          <a:spcPts val="600"/>
        </a:spcAft>
        <a:buFont typeface="Arial" pitchFamily="34" charset="0"/>
        <a:buChar char="•"/>
        <a:defRPr sz="2000" kern="1200">
          <a:solidFill>
            <a:schemeClr val="accent1"/>
          </a:solidFill>
          <a:latin typeface="Arial" pitchFamily="34" charset="0"/>
          <a:ea typeface="+mn-ea"/>
          <a:cs typeface="Arial" pitchFamily="34" charset="0"/>
        </a:defRPr>
      </a:lvl1pPr>
      <a:lvl2pPr marL="742950" indent="-285750" algn="l" defTabSz="914400" rtl="0" eaLnBrk="1" latinLnBrk="0" hangingPunct="1">
        <a:spcBef>
          <a:spcPts val="600"/>
        </a:spcBef>
        <a:spcAft>
          <a:spcPts val="600"/>
        </a:spcAft>
        <a:buFont typeface="Arial" pitchFamily="34" charset="0"/>
        <a:buChar char="–"/>
        <a:defRPr sz="1800" kern="1200">
          <a:solidFill>
            <a:schemeClr val="accent1"/>
          </a:solidFill>
          <a:latin typeface="Arial" pitchFamily="34" charset="0"/>
          <a:ea typeface="+mn-ea"/>
          <a:cs typeface="Arial" pitchFamily="34" charset="0"/>
        </a:defRPr>
      </a:lvl2pPr>
      <a:lvl3pPr marL="1143000" indent="-228600" algn="l" defTabSz="914400" rtl="0" eaLnBrk="1" latinLnBrk="0" hangingPunct="1">
        <a:spcBef>
          <a:spcPts val="600"/>
        </a:spcBef>
        <a:spcAft>
          <a:spcPts val="600"/>
        </a:spcAft>
        <a:buFont typeface="Arial" pitchFamily="34" charset="0"/>
        <a:buChar char="•"/>
        <a:defRPr sz="1600" kern="1200">
          <a:solidFill>
            <a:schemeClr val="accent1"/>
          </a:solidFill>
          <a:latin typeface="Arial" pitchFamily="34" charset="0"/>
          <a:ea typeface="+mn-ea"/>
          <a:cs typeface="Arial" pitchFamily="34" charset="0"/>
        </a:defRPr>
      </a:lvl3pPr>
      <a:lvl4pPr marL="1600200" indent="-228600" algn="l" defTabSz="914400" rtl="0" eaLnBrk="1" latinLnBrk="0" hangingPunct="1">
        <a:spcBef>
          <a:spcPts val="600"/>
        </a:spcBef>
        <a:spcAft>
          <a:spcPts val="600"/>
        </a:spcAft>
        <a:buFont typeface="Arial" pitchFamily="34" charset="0"/>
        <a:buChar char="–"/>
        <a:defRPr sz="1400" kern="1200">
          <a:solidFill>
            <a:schemeClr val="accent1"/>
          </a:solidFill>
          <a:latin typeface="Arial" pitchFamily="34" charset="0"/>
          <a:ea typeface="+mn-ea"/>
          <a:cs typeface="Arial" pitchFamily="34" charset="0"/>
        </a:defRPr>
      </a:lvl4pPr>
      <a:lvl5pPr marL="2057400" indent="-228600" algn="l" defTabSz="914400" rtl="0" eaLnBrk="1" latinLnBrk="0" hangingPunct="1">
        <a:spcBef>
          <a:spcPts val="600"/>
        </a:spcBef>
        <a:spcAft>
          <a:spcPts val="600"/>
        </a:spcAft>
        <a:buFont typeface="Arial" pitchFamily="34" charset="0"/>
        <a:buChar char="»"/>
        <a:defRPr sz="1400" kern="1200">
          <a:solidFill>
            <a:schemeClr val="accent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mailto:mukesharya@myredflag.org" TargetMode="External"/><Relationship Id="rId2" Type="http://schemas.openxmlformats.org/officeDocument/2006/relationships/hyperlink" Target="mailto:mukesharya@ethicscall.net" TargetMode="Externa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g"/></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2.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b="1" dirty="0" smtClean="0"/>
              <a:t>Public- Private alignment </a:t>
            </a:r>
            <a:r>
              <a:rPr lang="en-GB" b="1" dirty="0" smtClean="0"/>
              <a:t>in </a:t>
            </a:r>
            <a:r>
              <a:rPr lang="en-GB" b="1" dirty="0" smtClean="0"/>
              <a:t>PPP </a:t>
            </a:r>
            <a:endParaRPr lang="en-GB" b="1" dirty="0"/>
          </a:p>
        </p:txBody>
      </p:sp>
      <p:sp>
        <p:nvSpPr>
          <p:cNvPr id="3" name="Subtitle 2"/>
          <p:cNvSpPr>
            <a:spLocks noGrp="1"/>
          </p:cNvSpPr>
          <p:nvPr>
            <p:ph type="subTitle" idx="1"/>
          </p:nvPr>
        </p:nvSpPr>
        <p:spPr>
          <a:xfrm>
            <a:off x="2555776" y="5867400"/>
            <a:ext cx="6400800" cy="801960"/>
          </a:xfrm>
        </p:spPr>
        <p:txBody>
          <a:bodyPr>
            <a:noAutofit/>
          </a:bodyPr>
          <a:lstStyle/>
          <a:p>
            <a:pPr>
              <a:spcBef>
                <a:spcPts val="0"/>
              </a:spcBef>
              <a:spcAft>
                <a:spcPts val="0"/>
              </a:spcAft>
            </a:pPr>
            <a:r>
              <a:rPr lang="en-GB" sz="1600" b="1" dirty="0" smtClean="0">
                <a:solidFill>
                  <a:schemeClr val="accent1">
                    <a:lumMod val="50000"/>
                  </a:schemeClr>
                </a:solidFill>
              </a:rPr>
              <a:t>A presentation by Mukesh Arya</a:t>
            </a:r>
          </a:p>
          <a:p>
            <a:pPr>
              <a:spcBef>
                <a:spcPts val="0"/>
              </a:spcBef>
              <a:spcAft>
                <a:spcPts val="0"/>
              </a:spcAft>
            </a:pPr>
            <a:r>
              <a:rPr lang="en-GB" sz="1400" b="1" dirty="0" smtClean="0">
                <a:solidFill>
                  <a:srgbClr val="C00000"/>
                </a:solidFill>
              </a:rPr>
              <a:t>Red Flag Conference on Procurement Governance</a:t>
            </a:r>
          </a:p>
          <a:p>
            <a:pPr>
              <a:spcBef>
                <a:spcPts val="0"/>
              </a:spcBef>
              <a:spcAft>
                <a:spcPts val="0"/>
              </a:spcAft>
            </a:pPr>
            <a:r>
              <a:rPr lang="en-GB" sz="1400" b="1" dirty="0" smtClean="0">
                <a:solidFill>
                  <a:srgbClr val="C00000"/>
                </a:solidFill>
              </a:rPr>
              <a:t>8-9 Aug 2014, Gurgaon</a:t>
            </a:r>
            <a:endParaRPr lang="en-GB" sz="1400" b="1" dirty="0">
              <a:solidFill>
                <a:srgbClr val="C00000"/>
              </a:solidFill>
            </a:endParaRPr>
          </a:p>
        </p:txBody>
      </p:sp>
      <p:pic>
        <p:nvPicPr>
          <p:cNvPr id="5" name="Picture 4" descr="logo-44 copy.jpg"/>
          <p:cNvPicPr>
            <a:picLocks noChangeAspect="1"/>
          </p:cNvPicPr>
          <p:nvPr/>
        </p:nvPicPr>
        <p:blipFill>
          <a:blip r:embed="rId2" cstate="print"/>
          <a:stretch>
            <a:fillRect/>
          </a:stretch>
        </p:blipFill>
        <p:spPr>
          <a:xfrm>
            <a:off x="76200" y="6088912"/>
            <a:ext cx="2062716" cy="616688"/>
          </a:xfrm>
          <a:prstGeom prst="rect">
            <a:avLst/>
          </a:prstGeom>
        </p:spPr>
      </p:pic>
    </p:spTree>
    <p:extLst>
      <p:ext uri="{BB962C8B-B14F-4D97-AF65-F5344CB8AC3E}">
        <p14:creationId xmlns:p14="http://schemas.microsoft.com/office/powerpoint/2010/main" val="8836714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examples of PPP project issues</a:t>
            </a:r>
            <a:endParaRPr lang="en-US" b="1" dirty="0"/>
          </a:p>
        </p:txBody>
      </p:sp>
      <p:sp>
        <p:nvSpPr>
          <p:cNvPr id="3" name="Content Placeholder 2"/>
          <p:cNvSpPr>
            <a:spLocks noGrp="1"/>
          </p:cNvSpPr>
          <p:nvPr>
            <p:ph idx="1"/>
          </p:nvPr>
        </p:nvSpPr>
        <p:spPr/>
        <p:txBody>
          <a:bodyPr/>
          <a:lstStyle/>
          <a:p>
            <a:r>
              <a:rPr lang="en-IN" b="1" dirty="0" smtClean="0">
                <a:solidFill>
                  <a:schemeClr val="accent1">
                    <a:lumMod val="50000"/>
                  </a:schemeClr>
                </a:solidFill>
              </a:rPr>
              <a:t>Bangalore Mysore Infrastructure Corridor (BMIC) - land related litigations</a:t>
            </a:r>
          </a:p>
          <a:p>
            <a:pPr lvl="1"/>
            <a:r>
              <a:rPr lang="en-US" dirty="0" smtClean="0">
                <a:solidFill>
                  <a:schemeClr val="accent1">
                    <a:lumMod val="50000"/>
                  </a:schemeClr>
                </a:solidFill>
              </a:rPr>
              <a:t>The Consortium, Nandi Infrastructure Corridor Enterprises (NICE), comprises the </a:t>
            </a:r>
            <a:r>
              <a:rPr lang="en-US" dirty="0" err="1" smtClean="0">
                <a:solidFill>
                  <a:schemeClr val="accent1">
                    <a:lumMod val="50000"/>
                  </a:schemeClr>
                </a:solidFill>
              </a:rPr>
              <a:t>Kalyani</a:t>
            </a:r>
            <a:r>
              <a:rPr lang="en-US" dirty="0" smtClean="0">
                <a:solidFill>
                  <a:schemeClr val="accent1">
                    <a:lumMod val="50000"/>
                  </a:schemeClr>
                </a:solidFill>
              </a:rPr>
              <a:t> Group of Companies, VHB International LTD. and SAB International LTD.</a:t>
            </a:r>
          </a:p>
          <a:p>
            <a:pPr lvl="1"/>
            <a:r>
              <a:rPr lang="en-IN" dirty="0" smtClean="0">
                <a:solidFill>
                  <a:schemeClr val="accent1">
                    <a:lumMod val="50000"/>
                  </a:schemeClr>
                </a:solidFill>
              </a:rPr>
              <a:t>Agreement: NICE to return to the government </a:t>
            </a:r>
            <a:r>
              <a:rPr lang="en-IN" b="1" dirty="0" smtClean="0">
                <a:solidFill>
                  <a:schemeClr val="accent1">
                    <a:lumMod val="50000"/>
                  </a:schemeClr>
                </a:solidFill>
              </a:rPr>
              <a:t>14,255.7</a:t>
            </a:r>
            <a:r>
              <a:rPr lang="en-IN" dirty="0" smtClean="0">
                <a:solidFill>
                  <a:schemeClr val="accent1">
                    <a:lumMod val="50000"/>
                  </a:schemeClr>
                </a:solidFill>
              </a:rPr>
              <a:t> acres of land of the total 20,193 acres required for the project after the toll collection period of 30 years. But, the quantum of land to be returned had been “illegally” reduced in the government records to </a:t>
            </a:r>
            <a:r>
              <a:rPr lang="en-IN" b="1" dirty="0" smtClean="0">
                <a:solidFill>
                  <a:schemeClr val="accent1">
                    <a:lumMod val="50000"/>
                  </a:schemeClr>
                </a:solidFill>
              </a:rPr>
              <a:t>11,966</a:t>
            </a:r>
            <a:r>
              <a:rPr lang="en-IN" dirty="0" smtClean="0">
                <a:solidFill>
                  <a:schemeClr val="accent1">
                    <a:lumMod val="50000"/>
                  </a:schemeClr>
                </a:solidFill>
              </a:rPr>
              <a:t> acres resulting in a “loot” equivalent of Rs. 30,000 </a:t>
            </a:r>
            <a:r>
              <a:rPr lang="en-IN" dirty="0" err="1" smtClean="0">
                <a:solidFill>
                  <a:schemeClr val="accent1">
                    <a:lumMod val="50000"/>
                  </a:schemeClr>
                </a:solidFill>
              </a:rPr>
              <a:t>crore</a:t>
            </a:r>
            <a:r>
              <a:rPr lang="en-IN" dirty="0" smtClean="0">
                <a:solidFill>
                  <a:schemeClr val="accent1">
                    <a:lumMod val="50000"/>
                  </a:schemeClr>
                </a:solidFill>
              </a:rPr>
              <a:t>. (HD </a:t>
            </a:r>
            <a:r>
              <a:rPr lang="en-IN" dirty="0" err="1" smtClean="0">
                <a:solidFill>
                  <a:schemeClr val="accent1">
                    <a:lumMod val="50000"/>
                  </a:schemeClr>
                </a:solidFill>
              </a:rPr>
              <a:t>Deve</a:t>
            </a:r>
            <a:r>
              <a:rPr lang="en-IN" dirty="0" smtClean="0">
                <a:solidFill>
                  <a:schemeClr val="accent1">
                    <a:lumMod val="50000"/>
                  </a:schemeClr>
                </a:solidFill>
              </a:rPr>
              <a:t> </a:t>
            </a:r>
            <a:r>
              <a:rPr lang="en-IN" dirty="0" err="1" smtClean="0">
                <a:solidFill>
                  <a:schemeClr val="accent1">
                    <a:lumMod val="50000"/>
                  </a:schemeClr>
                </a:solidFill>
              </a:rPr>
              <a:t>Gowda</a:t>
            </a:r>
            <a:r>
              <a:rPr lang="en-IN" dirty="0" smtClean="0">
                <a:solidFill>
                  <a:schemeClr val="accent1">
                    <a:lumMod val="50000"/>
                  </a:schemeClr>
                </a:solidFill>
              </a:rPr>
              <a:t> charges)</a:t>
            </a:r>
          </a:p>
          <a:p>
            <a:pPr lvl="1"/>
            <a:r>
              <a:rPr lang="en-IN" dirty="0" smtClean="0">
                <a:solidFill>
                  <a:schemeClr val="accent1">
                    <a:lumMod val="50000"/>
                  </a:schemeClr>
                </a:solidFill>
              </a:rPr>
              <a:t>The land for the project increased even after reducing the number of townships from seven to five. The compensation for land was fixed at the 1995 market price but distributed in 2002.</a:t>
            </a:r>
          </a:p>
        </p:txBody>
      </p:sp>
      <p:pic>
        <p:nvPicPr>
          <p:cNvPr id="4" name="Content Placeholder 3" descr="Red flag F logo.png"/>
          <p:cNvPicPr>
            <a:picLocks noChangeAspect="1"/>
          </p:cNvPicPr>
          <p:nvPr/>
        </p:nvPicPr>
        <p:blipFill>
          <a:blip r:embed="rId2" cstate="print"/>
          <a:stretch>
            <a:fillRect/>
          </a:stretch>
        </p:blipFill>
        <p:spPr>
          <a:xfrm>
            <a:off x="8408952" y="6226114"/>
            <a:ext cx="506448" cy="555686"/>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examples of PPP project issues</a:t>
            </a:r>
            <a:endParaRPr lang="en-US" dirty="0"/>
          </a:p>
        </p:txBody>
      </p:sp>
      <p:sp>
        <p:nvSpPr>
          <p:cNvPr id="3" name="Content Placeholder 2"/>
          <p:cNvSpPr>
            <a:spLocks noGrp="1"/>
          </p:cNvSpPr>
          <p:nvPr>
            <p:ph idx="1"/>
          </p:nvPr>
        </p:nvSpPr>
        <p:spPr/>
        <p:txBody>
          <a:bodyPr/>
          <a:lstStyle/>
          <a:p>
            <a:r>
              <a:rPr lang="en-IN" dirty="0" err="1" smtClean="0"/>
              <a:t>Bengaluru</a:t>
            </a:r>
            <a:r>
              <a:rPr lang="en-IN" dirty="0" smtClean="0"/>
              <a:t> International Airport (BIA) - sub-standard</a:t>
            </a:r>
            <a:endParaRPr lang="en-US" dirty="0" smtClean="0"/>
          </a:p>
          <a:p>
            <a:r>
              <a:rPr lang="en-US" dirty="0" smtClean="0"/>
              <a:t>First Greenfield airport -</a:t>
            </a:r>
            <a:r>
              <a:rPr lang="en-IN" dirty="0" smtClean="0"/>
              <a:t> Airport Authority of India, Karnataka State Industrial Investment &amp; Development Corporation, GVK 43%, other 31% private promoters.  </a:t>
            </a:r>
          </a:p>
          <a:p>
            <a:r>
              <a:rPr lang="en-IN" dirty="0" smtClean="0"/>
              <a:t>Issues: HAL airport closed – traffic increased and could not be managed by BIA</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examples of PPP project issues</a:t>
            </a:r>
            <a:endParaRPr lang="en-US" dirty="0"/>
          </a:p>
        </p:txBody>
      </p:sp>
      <p:sp>
        <p:nvSpPr>
          <p:cNvPr id="3" name="Content Placeholder 2"/>
          <p:cNvSpPr>
            <a:spLocks noGrp="1"/>
          </p:cNvSpPr>
          <p:nvPr>
            <p:ph idx="1"/>
          </p:nvPr>
        </p:nvSpPr>
        <p:spPr/>
        <p:txBody>
          <a:bodyPr/>
          <a:lstStyle/>
          <a:p>
            <a:pPr>
              <a:buNone/>
            </a:pPr>
            <a:r>
              <a:rPr lang="en-US" b="1" dirty="0" smtClean="0"/>
              <a:t>Commonwealth Games Village, New Delhi</a:t>
            </a:r>
          </a:p>
          <a:p>
            <a:r>
              <a:rPr lang="en-IN" dirty="0" smtClean="0"/>
              <a:t>DDA and </a:t>
            </a:r>
            <a:r>
              <a:rPr lang="en-IN" dirty="0" err="1" smtClean="0"/>
              <a:t>Emmar</a:t>
            </a:r>
            <a:r>
              <a:rPr lang="en-IN" dirty="0" smtClean="0"/>
              <a:t> MGF to construct residential complex for Commonwealth Games. Single qualified bidder</a:t>
            </a:r>
          </a:p>
          <a:p>
            <a:r>
              <a:rPr lang="en-US" b="1" dirty="0" smtClean="0"/>
              <a:t>Issues</a:t>
            </a:r>
            <a:r>
              <a:rPr lang="en-US" dirty="0" smtClean="0"/>
              <a:t>: inordinate delay, FAR exceeded, quality concerns, funding by DDA to bail out </a:t>
            </a:r>
            <a:r>
              <a:rPr lang="en-US" dirty="0" err="1" smtClean="0"/>
              <a:t>Emmar</a:t>
            </a:r>
            <a:r>
              <a:rPr lang="en-US" dirty="0" smtClean="0"/>
              <a:t> MGF’s financial standing, buy back of flats at commercial rates, post completion waiver of LDs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Some interesting provisions of PPP</a:t>
            </a:r>
            <a:endParaRPr lang="en-US" b="1" dirty="0"/>
          </a:p>
        </p:txBody>
      </p:sp>
      <p:sp>
        <p:nvSpPr>
          <p:cNvPr id="3" name="Content Placeholder 2"/>
          <p:cNvSpPr>
            <a:spLocks noGrp="1"/>
          </p:cNvSpPr>
          <p:nvPr>
            <p:ph idx="1"/>
          </p:nvPr>
        </p:nvSpPr>
        <p:spPr/>
        <p:txBody>
          <a:bodyPr/>
          <a:lstStyle/>
          <a:p>
            <a:r>
              <a:rPr lang="en-US" dirty="0" smtClean="0"/>
              <a:t>Viability Gap funding – Yamuna expressway – additional land for development</a:t>
            </a:r>
          </a:p>
          <a:p>
            <a:r>
              <a:rPr lang="en-US" dirty="0" smtClean="0"/>
              <a:t>“to ensure Free flow of traffic” on expressway - </a:t>
            </a:r>
            <a:r>
              <a:rPr lang="en-IN" dirty="0" smtClean="0"/>
              <a:t>Delhi-Gurgaon Super Connectivity Limited ( DGSCL)</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lstStyle/>
          <a:p>
            <a:r>
              <a:rPr lang="en-US" b="1" dirty="0" smtClean="0"/>
              <a:t>Thank you</a:t>
            </a:r>
            <a:endParaRPr lang="en-US" b="1" dirty="0"/>
          </a:p>
        </p:txBody>
      </p:sp>
      <p:sp>
        <p:nvSpPr>
          <p:cNvPr id="4" name="Rectangle 3"/>
          <p:cNvSpPr/>
          <p:nvPr/>
        </p:nvSpPr>
        <p:spPr>
          <a:xfrm>
            <a:off x="914400" y="1736229"/>
            <a:ext cx="6629400" cy="2739211"/>
          </a:xfrm>
          <a:prstGeom prst="rect">
            <a:avLst/>
          </a:prstGeom>
        </p:spPr>
        <p:txBody>
          <a:bodyPr wrap="square">
            <a:spAutoFit/>
          </a:bodyPr>
          <a:lstStyle/>
          <a:p>
            <a:r>
              <a:rPr lang="en-US" i="1" dirty="0" smtClean="0">
                <a:latin typeface="Calibri" pitchFamily="34" charset="0"/>
                <a:cs typeface="Calibri" pitchFamily="34" charset="0"/>
              </a:rPr>
              <a:t>A presentation by</a:t>
            </a:r>
          </a:p>
          <a:p>
            <a:r>
              <a:rPr lang="en-US" sz="2000" b="1" dirty="0" smtClean="0">
                <a:latin typeface="Calibri" pitchFamily="34" charset="0"/>
                <a:cs typeface="Calibri" pitchFamily="34" charset="0"/>
              </a:rPr>
              <a:t>Mukesh Arya</a:t>
            </a:r>
          </a:p>
          <a:p>
            <a:r>
              <a:rPr lang="en-US" i="1" dirty="0" err="1" smtClean="0">
                <a:latin typeface="Calibri" pitchFamily="34" charset="0"/>
                <a:cs typeface="Calibri" pitchFamily="34" charset="0"/>
              </a:rPr>
              <a:t>B.Com</a:t>
            </a:r>
            <a:r>
              <a:rPr lang="en-US" i="1" dirty="0" smtClean="0">
                <a:latin typeface="Calibri" pitchFamily="34" charset="0"/>
                <a:cs typeface="Calibri" pitchFamily="34" charset="0"/>
              </a:rPr>
              <a:t> (</a:t>
            </a:r>
            <a:r>
              <a:rPr lang="en-US" i="1" dirty="0" err="1" smtClean="0">
                <a:latin typeface="Calibri" pitchFamily="34" charset="0"/>
                <a:cs typeface="Calibri" pitchFamily="34" charset="0"/>
              </a:rPr>
              <a:t>Hons</a:t>
            </a:r>
            <a:r>
              <a:rPr lang="en-US" i="1" dirty="0" smtClean="0">
                <a:latin typeface="Calibri" pitchFamily="34" charset="0"/>
                <a:cs typeface="Calibri" pitchFamily="34" charset="0"/>
              </a:rPr>
              <a:t>), LL.B., AICWA, CIA, CFE, IA&amp;AS (R</a:t>
            </a:r>
            <a:r>
              <a:rPr lang="en-US" dirty="0" smtClean="0">
                <a:latin typeface="Calibri" pitchFamily="34" charset="0"/>
                <a:cs typeface="Calibri" pitchFamily="34" charset="0"/>
              </a:rPr>
              <a:t>)</a:t>
            </a:r>
          </a:p>
          <a:p>
            <a:r>
              <a:rPr lang="en-US" sz="2000" dirty="0" smtClean="0">
                <a:latin typeface="Calibri" pitchFamily="34" charset="0"/>
                <a:cs typeface="Calibri" pitchFamily="34" charset="0"/>
              </a:rPr>
              <a:t>Managing Director &amp; CEO</a:t>
            </a:r>
          </a:p>
          <a:p>
            <a:r>
              <a:rPr lang="en-US" sz="2400" b="1" dirty="0" smtClean="0">
                <a:solidFill>
                  <a:srgbClr val="A50021"/>
                </a:solidFill>
                <a:latin typeface="Calibri" pitchFamily="34" charset="0"/>
                <a:cs typeface="Calibri" pitchFamily="34" charset="0"/>
              </a:rPr>
              <a:t>Red Flag Oversight Consultancy Services P Ltd</a:t>
            </a:r>
          </a:p>
          <a:p>
            <a:r>
              <a:rPr lang="en-US" dirty="0" smtClean="0">
                <a:latin typeface="Calibri" pitchFamily="34" charset="0"/>
                <a:cs typeface="Calibri" pitchFamily="34" charset="0"/>
              </a:rPr>
              <a:t>Gurgaon 122018</a:t>
            </a:r>
          </a:p>
          <a:p>
            <a:r>
              <a:rPr lang="en-US" dirty="0" smtClean="0">
                <a:latin typeface="Calibri" pitchFamily="34" charset="0"/>
                <a:cs typeface="Calibri" pitchFamily="34" charset="0"/>
              </a:rPr>
              <a:t>Ph: +91-124-49 22 999</a:t>
            </a:r>
          </a:p>
          <a:p>
            <a:r>
              <a:rPr lang="en-US" dirty="0" smtClean="0">
                <a:latin typeface="Calibri" pitchFamily="34" charset="0"/>
                <a:cs typeface="Calibri" pitchFamily="34" charset="0"/>
                <a:hlinkClick r:id="rId2"/>
              </a:rPr>
              <a:t>mukesharya@ethicscall.net</a:t>
            </a:r>
            <a:r>
              <a:rPr lang="en-US" dirty="0" smtClean="0">
                <a:latin typeface="Calibri" pitchFamily="34" charset="0"/>
                <a:cs typeface="Calibri" pitchFamily="34" charset="0"/>
              </a:rPr>
              <a:t> </a:t>
            </a:r>
          </a:p>
          <a:p>
            <a:r>
              <a:rPr lang="en-US" dirty="0" smtClean="0">
                <a:latin typeface="Calibri" pitchFamily="34" charset="0"/>
                <a:cs typeface="Calibri" pitchFamily="34" charset="0"/>
                <a:hlinkClick r:id="rId3"/>
              </a:rPr>
              <a:t>mukesharya@myredflag.org</a:t>
            </a:r>
            <a:r>
              <a:rPr lang="en-US" dirty="0" smtClean="0">
                <a:latin typeface="Calibri" pitchFamily="34" charset="0"/>
                <a:cs typeface="Calibri" pitchFamily="34" charset="0"/>
              </a:rPr>
              <a:t> </a:t>
            </a:r>
            <a:endParaRPr lang="en-US" dirty="0"/>
          </a:p>
        </p:txBody>
      </p:sp>
      <p:pic>
        <p:nvPicPr>
          <p:cNvPr id="5" name="Picture 4" descr="logo-44 copy.jpg"/>
          <p:cNvPicPr>
            <a:picLocks noChangeAspect="1"/>
          </p:cNvPicPr>
          <p:nvPr/>
        </p:nvPicPr>
        <p:blipFill>
          <a:blip r:embed="rId4" cstate="print"/>
          <a:stretch>
            <a:fillRect/>
          </a:stretch>
        </p:blipFill>
        <p:spPr>
          <a:xfrm>
            <a:off x="990600" y="4641112"/>
            <a:ext cx="2317592" cy="692888"/>
          </a:xfrm>
          <a:prstGeom prst="rect">
            <a:avLst/>
          </a:prstGeom>
        </p:spPr>
      </p:pic>
      <p:pic>
        <p:nvPicPr>
          <p:cNvPr id="6" name="Picture 5" descr="Logo-ethicscall.jpg"/>
          <p:cNvPicPr>
            <a:picLocks noChangeAspect="1"/>
          </p:cNvPicPr>
          <p:nvPr/>
        </p:nvPicPr>
        <p:blipFill>
          <a:blip r:embed="rId5" cstate="print"/>
          <a:stretch>
            <a:fillRect/>
          </a:stretch>
        </p:blipFill>
        <p:spPr>
          <a:xfrm>
            <a:off x="990600" y="5463338"/>
            <a:ext cx="2209800" cy="785061"/>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10200" y="516211"/>
            <a:ext cx="2857500" cy="2781300"/>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8734" y="4038600"/>
            <a:ext cx="2447925" cy="1866900"/>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9220" y="765724"/>
            <a:ext cx="3046955" cy="2282275"/>
          </a:xfrm>
          <a:prstGeom prst="rect">
            <a:avLst/>
          </a:prstGeom>
        </p:spPr>
      </p:pic>
      <p:sp>
        <p:nvSpPr>
          <p:cNvPr id="9" name="TextBox 8"/>
          <p:cNvSpPr txBox="1"/>
          <p:nvPr/>
        </p:nvSpPr>
        <p:spPr>
          <a:xfrm>
            <a:off x="4905829" y="3657600"/>
            <a:ext cx="3361871" cy="523220"/>
          </a:xfrm>
          <a:prstGeom prst="rect">
            <a:avLst/>
          </a:prstGeom>
          <a:noFill/>
        </p:spPr>
        <p:txBody>
          <a:bodyPr wrap="square" rtlCol="0">
            <a:spAutoFit/>
          </a:bodyPr>
          <a:lstStyle/>
          <a:p>
            <a:r>
              <a:rPr lang="en-US" sz="2800" dirty="0" smtClean="0"/>
              <a:t>Three-legged race</a:t>
            </a:r>
            <a:endParaRPr lang="en-US" sz="2800" dirty="0"/>
          </a:p>
        </p:txBody>
      </p:sp>
      <p:sp>
        <p:nvSpPr>
          <p:cNvPr id="10" name="TextBox 9"/>
          <p:cNvSpPr txBox="1"/>
          <p:nvPr/>
        </p:nvSpPr>
        <p:spPr>
          <a:xfrm>
            <a:off x="4453164" y="4343400"/>
            <a:ext cx="4267200" cy="461665"/>
          </a:xfrm>
          <a:prstGeom prst="rect">
            <a:avLst/>
          </a:prstGeom>
          <a:noFill/>
        </p:spPr>
        <p:txBody>
          <a:bodyPr wrap="square" rtlCol="0">
            <a:spAutoFit/>
          </a:bodyPr>
          <a:lstStyle/>
          <a:p>
            <a:r>
              <a:rPr lang="en-US" sz="2400" dirty="0" smtClean="0"/>
              <a:t>Public- Private partnership</a:t>
            </a:r>
            <a:endParaRPr lang="en-US" sz="2400" dirty="0"/>
          </a:p>
        </p:txBody>
      </p:sp>
    </p:spTree>
    <p:extLst>
      <p:ext uri="{BB962C8B-B14F-4D97-AF65-F5344CB8AC3E}">
        <p14:creationId xmlns:p14="http://schemas.microsoft.com/office/powerpoint/2010/main" val="3200178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par>
                          <p:cTn id="13" fill="hold">
                            <p:stCondLst>
                              <p:cond delay="1000"/>
                            </p:stCondLst>
                            <p:childTnLst>
                              <p:par>
                                <p:cTn id="14" presetID="2" presetClass="entr" presetSubtype="8"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 calcmode="lin" valueType="num">
                                      <p:cBhvr additive="base">
                                        <p:cTn id="16" dur="500" fill="hold"/>
                                        <p:tgtEl>
                                          <p:spTgt spid="7"/>
                                        </p:tgtEl>
                                        <p:attrNameLst>
                                          <p:attrName>ppt_x</p:attrName>
                                        </p:attrNameLst>
                                      </p:cBhvr>
                                      <p:tavLst>
                                        <p:tav tm="0">
                                          <p:val>
                                            <p:strVal val="0-#ppt_w/2"/>
                                          </p:val>
                                        </p:tav>
                                        <p:tav tm="100000">
                                          <p:val>
                                            <p:strVal val="#ppt_x"/>
                                          </p:val>
                                        </p:tav>
                                      </p:tavLst>
                                    </p:anim>
                                    <p:anim calcmode="lin" valueType="num">
                                      <p:cBhvr additive="base">
                                        <p:cTn id="17" dur="500" fill="hold"/>
                                        <p:tgtEl>
                                          <p:spTgt spid="7"/>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22" presetClass="entr" presetSubtype="4"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wipe(down)">
                                      <p:cBhvr>
                                        <p:cTn id="21" dur="500"/>
                                        <p:tgtEl>
                                          <p:spTgt spid="9"/>
                                        </p:tgtEl>
                                      </p:cBhvr>
                                    </p:animEffect>
                                  </p:childTnLst>
                                </p:cTn>
                              </p:par>
                            </p:childTnLst>
                          </p:cTn>
                        </p:par>
                        <p:par>
                          <p:cTn id="22" fill="hold">
                            <p:stCondLst>
                              <p:cond delay="2000"/>
                            </p:stCondLst>
                            <p:childTnLst>
                              <p:par>
                                <p:cTn id="23" presetID="22" presetClass="entr" presetSubtype="4" fill="hold" grpId="0" nodeType="after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wipe(down)">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274638"/>
            <a:ext cx="7086600" cy="792162"/>
          </a:xfrm>
        </p:spPr>
        <p:txBody>
          <a:bodyPr/>
          <a:lstStyle/>
          <a:p>
            <a:r>
              <a:rPr lang="en-US" b="1" dirty="0" smtClean="0"/>
              <a:t>Agenda</a:t>
            </a:r>
            <a:endParaRPr lang="en-US" b="1" dirty="0"/>
          </a:p>
        </p:txBody>
      </p:sp>
      <p:pic>
        <p:nvPicPr>
          <p:cNvPr id="4" name="Content Placeholder 3" descr="Red flag F logo.png"/>
          <p:cNvPicPr>
            <a:picLocks noGrp="1" noChangeAspect="1"/>
          </p:cNvPicPr>
          <p:nvPr>
            <p:ph idx="1"/>
          </p:nvPr>
        </p:nvPicPr>
        <p:blipFill>
          <a:blip r:embed="rId2" cstate="print"/>
          <a:stretch>
            <a:fillRect/>
          </a:stretch>
        </p:blipFill>
        <p:spPr>
          <a:xfrm>
            <a:off x="8408952" y="6226114"/>
            <a:ext cx="506448" cy="555686"/>
          </a:xfrm>
        </p:spPr>
      </p:pic>
      <p:sp>
        <p:nvSpPr>
          <p:cNvPr id="5" name="Freeform 4"/>
          <p:cNvSpPr/>
          <p:nvPr/>
        </p:nvSpPr>
        <p:spPr>
          <a:xfrm>
            <a:off x="0" y="762000"/>
            <a:ext cx="4419600" cy="5181599"/>
          </a:xfrm>
          <a:custGeom>
            <a:avLst/>
            <a:gdLst>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0" fmla="*/ 10391 w 5552210"/>
              <a:gd name="connsiteY0" fmla="*/ 0 h 7602682"/>
              <a:gd name="connsiteX1" fmla="*/ 72736 w 5552210"/>
              <a:gd name="connsiteY1" fmla="*/ 51955 h 7602682"/>
              <a:gd name="connsiteX2" fmla="*/ 3574473 w 5552210"/>
              <a:gd name="connsiteY2" fmla="*/ 2545773 h 7602682"/>
              <a:gd name="connsiteX3" fmla="*/ 4956464 w 5552210"/>
              <a:gd name="connsiteY3" fmla="*/ 6878782 h 7602682"/>
              <a:gd name="connsiteX4" fmla="*/ 0 w 5552210"/>
              <a:gd name="connsiteY4" fmla="*/ 6889173 h 7602682"/>
              <a:gd name="connsiteX5" fmla="*/ 10391 w 5552210"/>
              <a:gd name="connsiteY5" fmla="*/ 0 h 7602682"/>
              <a:gd name="connsiteX0" fmla="*/ 10391 w 5552210"/>
              <a:gd name="connsiteY0" fmla="*/ 0 h 6889173"/>
              <a:gd name="connsiteX1" fmla="*/ 72736 w 5552210"/>
              <a:gd name="connsiteY1" fmla="*/ 51955 h 6889173"/>
              <a:gd name="connsiteX2" fmla="*/ 3574473 w 5552210"/>
              <a:gd name="connsiteY2" fmla="*/ 2545773 h 6889173"/>
              <a:gd name="connsiteX3" fmla="*/ 4956464 w 5552210"/>
              <a:gd name="connsiteY3" fmla="*/ 6878782 h 6889173"/>
              <a:gd name="connsiteX4" fmla="*/ 0 w 5552210"/>
              <a:gd name="connsiteY4" fmla="*/ 6889173 h 6889173"/>
              <a:gd name="connsiteX5" fmla="*/ 10391 w 5552210"/>
              <a:gd name="connsiteY5" fmla="*/ 0 h 6889173"/>
              <a:gd name="connsiteX0" fmla="*/ 10391 w 4968587"/>
              <a:gd name="connsiteY0" fmla="*/ 0 h 6889173"/>
              <a:gd name="connsiteX1" fmla="*/ 72736 w 4968587"/>
              <a:gd name="connsiteY1" fmla="*/ 51955 h 6889173"/>
              <a:gd name="connsiteX2" fmla="*/ 4956464 w 4968587"/>
              <a:gd name="connsiteY2" fmla="*/ 6878782 h 6889173"/>
              <a:gd name="connsiteX3" fmla="*/ 0 w 4968587"/>
              <a:gd name="connsiteY3" fmla="*/ 6889173 h 6889173"/>
              <a:gd name="connsiteX4" fmla="*/ 10391 w 4968587"/>
              <a:gd name="connsiteY4"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 name="connsiteX0" fmla="*/ 10391 w 4956464"/>
              <a:gd name="connsiteY0" fmla="*/ 0 h 6889173"/>
              <a:gd name="connsiteX1" fmla="*/ 4956464 w 4956464"/>
              <a:gd name="connsiteY1" fmla="*/ 6878782 h 6889173"/>
              <a:gd name="connsiteX2" fmla="*/ 0 w 4956464"/>
              <a:gd name="connsiteY2" fmla="*/ 6889173 h 6889173"/>
              <a:gd name="connsiteX3" fmla="*/ 10391 w 4956464"/>
              <a:gd name="connsiteY3" fmla="*/ 0 h 6889173"/>
            </a:gdLst>
            <a:ahLst/>
            <a:cxnLst>
              <a:cxn ang="0">
                <a:pos x="connsiteX0" y="connsiteY0"/>
              </a:cxn>
              <a:cxn ang="0">
                <a:pos x="connsiteX1" y="connsiteY1"/>
              </a:cxn>
              <a:cxn ang="0">
                <a:pos x="connsiteX2" y="connsiteY2"/>
              </a:cxn>
              <a:cxn ang="0">
                <a:pos x="connsiteX3" y="connsiteY3"/>
              </a:cxn>
            </a:cxnLst>
            <a:rect l="l" t="t" r="r" b="b"/>
            <a:pathLst>
              <a:path w="4956464" h="6889173">
                <a:moveTo>
                  <a:pt x="10391" y="0"/>
                </a:moveTo>
                <a:cubicBezTo>
                  <a:pt x="3352800" y="1236518"/>
                  <a:pt x="4426528" y="4305300"/>
                  <a:pt x="4956464" y="6878782"/>
                </a:cubicBezTo>
                <a:lnTo>
                  <a:pt x="0" y="6889173"/>
                </a:lnTo>
                <a:cubicBezTo>
                  <a:pt x="3464" y="4592782"/>
                  <a:pt x="6927" y="2296391"/>
                  <a:pt x="10391" y="0"/>
                </a:cubicBezTo>
                <a:close/>
              </a:path>
            </a:pathLst>
          </a:custGeom>
          <a:solidFill>
            <a:schemeClr val="bg1"/>
          </a:solidFill>
          <a:ln>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pic>
        <p:nvPicPr>
          <p:cNvPr id="6" name="Picture 5" descr="10738245_daisycopy.jpg"/>
          <p:cNvPicPr>
            <a:picLocks noChangeAspect="1"/>
          </p:cNvPicPr>
          <p:nvPr/>
        </p:nvPicPr>
        <p:blipFill>
          <a:blip r:embed="rId3" cstate="print"/>
          <a:stretch>
            <a:fillRect/>
          </a:stretch>
        </p:blipFill>
        <p:spPr>
          <a:xfrm>
            <a:off x="304800" y="1143000"/>
            <a:ext cx="1097280" cy="83820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pic>
        <p:nvPicPr>
          <p:cNvPr id="7" name="Picture 6" descr="10738245_daisycopy.jpg"/>
          <p:cNvPicPr>
            <a:picLocks noChangeAspect="1"/>
          </p:cNvPicPr>
          <p:nvPr/>
        </p:nvPicPr>
        <p:blipFill>
          <a:blip r:embed="rId4" cstate="print"/>
          <a:stretch>
            <a:fillRect/>
          </a:stretch>
        </p:blipFill>
        <p:spPr>
          <a:xfrm>
            <a:off x="1295400" y="2286000"/>
            <a:ext cx="1097280" cy="990600"/>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pic>
        <p:nvPicPr>
          <p:cNvPr id="8" name="Picture 7" descr="10738245_daisycopy.jpg"/>
          <p:cNvPicPr>
            <a:picLocks noChangeAspect="1"/>
          </p:cNvPicPr>
          <p:nvPr/>
        </p:nvPicPr>
        <p:blipFill>
          <a:blip r:embed="rId5" cstate="print"/>
          <a:stretch>
            <a:fillRect/>
          </a:stretch>
        </p:blipFill>
        <p:spPr>
          <a:xfrm>
            <a:off x="2057400" y="3657600"/>
            <a:ext cx="1097280" cy="990599"/>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w="88900" h="88900"/>
          </a:sp3d>
        </p:spPr>
      </p:pic>
      <p:sp>
        <p:nvSpPr>
          <p:cNvPr id="9" name="TextBox 8"/>
          <p:cNvSpPr txBox="1"/>
          <p:nvPr/>
        </p:nvSpPr>
        <p:spPr>
          <a:xfrm flipH="1">
            <a:off x="1523996" y="1295400"/>
            <a:ext cx="6477003" cy="461665"/>
          </a:xfrm>
          <a:prstGeom prst="rect">
            <a:avLst/>
          </a:prstGeom>
          <a:noFill/>
        </p:spPr>
        <p:txBody>
          <a:bodyPr wrap="square" rtlCol="0">
            <a:spAutoFit/>
          </a:bodyPr>
          <a:lstStyle/>
          <a:p>
            <a:r>
              <a:rPr lang="en-US" sz="2400" b="1" i="1" dirty="0" smtClean="0">
                <a:solidFill>
                  <a:srgbClr val="C00000"/>
                </a:solidFill>
                <a:latin typeface="Corbel" pitchFamily="34" charset="0"/>
              </a:rPr>
              <a:t>Overview of PPP projects</a:t>
            </a:r>
            <a:endParaRPr lang="en-US" sz="2400" b="1" i="1" dirty="0">
              <a:solidFill>
                <a:srgbClr val="C00000"/>
              </a:solidFill>
              <a:latin typeface="Corbel" pitchFamily="34" charset="0"/>
            </a:endParaRPr>
          </a:p>
        </p:txBody>
      </p:sp>
      <p:sp>
        <p:nvSpPr>
          <p:cNvPr id="10" name="TextBox 9"/>
          <p:cNvSpPr txBox="1"/>
          <p:nvPr/>
        </p:nvSpPr>
        <p:spPr>
          <a:xfrm flipH="1">
            <a:off x="2484117" y="2514600"/>
            <a:ext cx="5440682" cy="461665"/>
          </a:xfrm>
          <a:prstGeom prst="rect">
            <a:avLst/>
          </a:prstGeom>
          <a:noFill/>
        </p:spPr>
        <p:txBody>
          <a:bodyPr wrap="square" rtlCol="0">
            <a:spAutoFit/>
          </a:bodyPr>
          <a:lstStyle/>
          <a:p>
            <a:r>
              <a:rPr lang="en-US" sz="2400" b="1" i="1" dirty="0" smtClean="0">
                <a:solidFill>
                  <a:srgbClr val="C00000"/>
                </a:solidFill>
                <a:latin typeface="Corbel" pitchFamily="34" charset="0"/>
              </a:rPr>
              <a:t>Major issues in PPP Projects</a:t>
            </a:r>
            <a:endParaRPr lang="en-US" sz="2400" b="1" i="1" dirty="0">
              <a:solidFill>
                <a:srgbClr val="C00000"/>
              </a:solidFill>
              <a:latin typeface="Corbel" pitchFamily="34" charset="0"/>
            </a:endParaRPr>
          </a:p>
        </p:txBody>
      </p:sp>
      <p:sp>
        <p:nvSpPr>
          <p:cNvPr id="11" name="TextBox 10"/>
          <p:cNvSpPr txBox="1"/>
          <p:nvPr/>
        </p:nvSpPr>
        <p:spPr>
          <a:xfrm flipH="1">
            <a:off x="3200395" y="3810000"/>
            <a:ext cx="5486405" cy="461665"/>
          </a:xfrm>
          <a:prstGeom prst="rect">
            <a:avLst/>
          </a:prstGeom>
          <a:noFill/>
        </p:spPr>
        <p:txBody>
          <a:bodyPr wrap="square" rtlCol="0">
            <a:spAutoFit/>
          </a:bodyPr>
          <a:lstStyle/>
          <a:p>
            <a:r>
              <a:rPr lang="en-US" sz="2400" b="1" i="1" dirty="0" smtClean="0">
                <a:solidFill>
                  <a:srgbClr val="C00000"/>
                </a:solidFill>
                <a:latin typeface="Corbel" pitchFamily="34" charset="0"/>
              </a:rPr>
              <a:t>Recognizing </a:t>
            </a:r>
            <a:r>
              <a:rPr lang="en-US" sz="2400" b="1" i="1" dirty="0" smtClean="0">
                <a:solidFill>
                  <a:srgbClr val="C00000"/>
                </a:solidFill>
                <a:latin typeface="Corbel" pitchFamily="34" charset="0"/>
              </a:rPr>
              <a:t>concerns and PPP practices </a:t>
            </a:r>
            <a:endParaRPr lang="en-US" sz="2400" b="1" i="1" dirty="0">
              <a:solidFill>
                <a:srgbClr val="C00000"/>
              </a:solidFill>
              <a:latin typeface="Corbel" pitchFamily="34" charset="0"/>
            </a:endParaRPr>
          </a:p>
        </p:txBody>
      </p:sp>
      <p:pic>
        <p:nvPicPr>
          <p:cNvPr id="12" name="Picture 11" descr="10738245_daisycopy.jpg"/>
          <p:cNvPicPr>
            <a:picLocks noChangeAspect="1"/>
          </p:cNvPicPr>
          <p:nvPr/>
        </p:nvPicPr>
        <p:blipFill>
          <a:blip r:embed="rId6" cstate="print"/>
          <a:stretch>
            <a:fillRect/>
          </a:stretch>
        </p:blipFill>
        <p:spPr>
          <a:xfrm>
            <a:off x="2560319" y="4953000"/>
            <a:ext cx="1100870" cy="953286"/>
          </a:xfrm>
          <a:prstGeom prst="ellipse">
            <a:avLst/>
          </a:prstGeom>
          <a:ln>
            <a:noFill/>
          </a:ln>
          <a:effectLst>
            <a:outerShdw blurRad="127000" dist="127000" dir="8460000" algn="ctr">
              <a:srgbClr val="000000">
                <a:alpha val="23000"/>
              </a:srgbClr>
            </a:outerShdw>
          </a:effectLst>
          <a:scene3d>
            <a:camera prst="orthographicFront">
              <a:rot lat="0" lon="0" rev="0"/>
            </a:camera>
            <a:lightRig rig="contrasting" dir="t">
              <a:rot lat="0" lon="0" rev="1500000"/>
            </a:lightRig>
          </a:scene3d>
          <a:sp3d prstMaterial="metal">
            <a:bevelT/>
          </a:sp3d>
        </p:spPr>
      </p:pic>
      <p:sp>
        <p:nvSpPr>
          <p:cNvPr id="13" name="TextBox 12"/>
          <p:cNvSpPr txBox="1"/>
          <p:nvPr/>
        </p:nvSpPr>
        <p:spPr>
          <a:xfrm flipH="1">
            <a:off x="3779513" y="5105400"/>
            <a:ext cx="4831087" cy="461665"/>
          </a:xfrm>
          <a:prstGeom prst="rect">
            <a:avLst/>
          </a:prstGeom>
          <a:noFill/>
        </p:spPr>
        <p:txBody>
          <a:bodyPr wrap="square" rtlCol="0">
            <a:spAutoFit/>
          </a:bodyPr>
          <a:lstStyle/>
          <a:p>
            <a:r>
              <a:rPr lang="en-US" sz="2400" b="1" i="1" dirty="0" smtClean="0">
                <a:solidFill>
                  <a:srgbClr val="C00000"/>
                </a:solidFill>
                <a:latin typeface="Corbel" pitchFamily="34" charset="0"/>
              </a:rPr>
              <a:t>Accountability issues </a:t>
            </a:r>
            <a:endParaRPr lang="en-US" sz="2400" b="1" i="1" dirty="0">
              <a:solidFill>
                <a:srgbClr val="C00000"/>
              </a:solidFill>
              <a:latin typeface="Corbe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par>
                                <p:cTn id="11" presetID="0" presetClass="path" presetSubtype="0" accel="50000" decel="50000" fill="hold" nodeType="withEffect">
                                  <p:stCondLst>
                                    <p:cond delay="0"/>
                                  </p:stCondLst>
                                  <p:iterate type="lt">
                                    <p:tmPct val="0"/>
                                  </p:iterate>
                                  <p:childTnLst>
                                    <p:animMotion origin="layout" path="M 4.16667E-6 -3.89454E-6 C 0.06632 0.09598 0.13298 0.19219 0.18559 0.34991 C 0.23819 0.50764 0.27656 0.72688 0.3151 0.94635 " pathEditMode="relative" rAng="0" ptsTypes="aaA">
                                      <p:cBhvr>
                                        <p:cTn id="12" dur="1000" spd="-100000" fill="hold"/>
                                        <p:tgtEl>
                                          <p:spTgt spid="6"/>
                                        </p:tgtEl>
                                        <p:attrNameLst>
                                          <p:attrName>ppt_x</p:attrName>
                                          <p:attrName>ppt_y</p:attrName>
                                        </p:attrNameLst>
                                      </p:cBhvr>
                                      <p:rCtr x="15700" y="47300"/>
                                    </p:animMotion>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1000"/>
                                        <p:tgtEl>
                                          <p:spTgt spid="9"/>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7"/>
                                        </p:tgtEl>
                                        <p:attrNameLst>
                                          <p:attrName>style.visibility</p:attrName>
                                        </p:attrNameLst>
                                      </p:cBhvr>
                                      <p:to>
                                        <p:strVal val="visible"/>
                                      </p:to>
                                    </p:set>
                                    <p:anim calcmode="lin" valueType="num">
                                      <p:cBhvr>
                                        <p:cTn id="19" dur="1000" fill="hold"/>
                                        <p:tgtEl>
                                          <p:spTgt spid="7"/>
                                        </p:tgtEl>
                                        <p:attrNameLst>
                                          <p:attrName>ppt_w</p:attrName>
                                        </p:attrNameLst>
                                      </p:cBhvr>
                                      <p:tavLst>
                                        <p:tav tm="0">
                                          <p:val>
                                            <p:fltVal val="0"/>
                                          </p:val>
                                        </p:tav>
                                        <p:tav tm="100000">
                                          <p:val>
                                            <p:strVal val="#ppt_w"/>
                                          </p:val>
                                        </p:tav>
                                      </p:tavLst>
                                    </p:anim>
                                    <p:anim calcmode="lin" valueType="num">
                                      <p:cBhvr>
                                        <p:cTn id="20" dur="1000" fill="hold"/>
                                        <p:tgtEl>
                                          <p:spTgt spid="7"/>
                                        </p:tgtEl>
                                        <p:attrNameLst>
                                          <p:attrName>ppt_h</p:attrName>
                                        </p:attrNameLst>
                                      </p:cBhvr>
                                      <p:tavLst>
                                        <p:tav tm="0">
                                          <p:val>
                                            <p:fltVal val="0"/>
                                          </p:val>
                                        </p:tav>
                                        <p:tav tm="100000">
                                          <p:val>
                                            <p:strVal val="#ppt_h"/>
                                          </p:val>
                                        </p:tav>
                                      </p:tavLst>
                                    </p:anim>
                                    <p:anim calcmode="lin" valueType="num">
                                      <p:cBhvr>
                                        <p:cTn id="21" dur="1000" fill="hold"/>
                                        <p:tgtEl>
                                          <p:spTgt spid="7"/>
                                        </p:tgtEl>
                                        <p:attrNameLst>
                                          <p:attrName>style.rotation</p:attrName>
                                        </p:attrNameLst>
                                      </p:cBhvr>
                                      <p:tavLst>
                                        <p:tav tm="0">
                                          <p:val>
                                            <p:fltVal val="90"/>
                                          </p:val>
                                        </p:tav>
                                        <p:tav tm="100000">
                                          <p:val>
                                            <p:fltVal val="0"/>
                                          </p:val>
                                        </p:tav>
                                      </p:tavLst>
                                    </p:anim>
                                    <p:animEffect transition="in" filter="fade">
                                      <p:cBhvr>
                                        <p:cTn id="22" dur="1000"/>
                                        <p:tgtEl>
                                          <p:spTgt spid="7"/>
                                        </p:tgtEl>
                                      </p:cBhvr>
                                    </p:animEffect>
                                  </p:childTnLst>
                                </p:cTn>
                              </p:par>
                              <p:par>
                                <p:cTn id="23" presetID="0" presetClass="path" presetSubtype="0" accel="50000" decel="50000" fill="hold" nodeType="withEffect">
                                  <p:stCondLst>
                                    <p:cond delay="0"/>
                                  </p:stCondLst>
                                  <p:iterate type="lt">
                                    <p:tmPct val="0"/>
                                  </p:iterate>
                                  <p:childTnLst>
                                    <p:animMotion origin="layout" path="M 8.33333E-7 2.78446E-6 C 0.05608 0.10522 0.08767 0.20583 0.1217 0.3358 C 0.15573 0.46577 0.18733 0.68709 0.20451 0.77937 " pathEditMode="relative" rAng="0" ptsTypes="faf">
                                      <p:cBhvr>
                                        <p:cTn id="24" dur="1000" spd="-100000" fill="hold"/>
                                        <p:tgtEl>
                                          <p:spTgt spid="7"/>
                                        </p:tgtEl>
                                        <p:attrNameLst>
                                          <p:attrName>ppt_x</p:attrName>
                                          <p:attrName>ppt_y</p:attrName>
                                        </p:attrNameLst>
                                      </p:cBhvr>
                                      <p:rCtr x="10200" y="39000"/>
                                    </p:animMotion>
                                  </p:childTnLst>
                                </p:cTn>
                              </p:par>
                            </p:childTnLst>
                          </p:cTn>
                        </p:par>
                        <p:par>
                          <p:cTn id="25" fill="hold">
                            <p:stCondLst>
                              <p:cond delay="2000"/>
                            </p:stCondLst>
                            <p:childTnLst>
                              <p:par>
                                <p:cTn id="26" presetID="10" presetClass="entr" presetSubtype="0"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8"/>
                                        </p:tgtEl>
                                        <p:attrNameLst>
                                          <p:attrName>style.visibility</p:attrName>
                                        </p:attrNameLst>
                                      </p:cBhvr>
                                      <p:to>
                                        <p:strVal val="visible"/>
                                      </p:to>
                                    </p:set>
                                    <p:anim calcmode="lin" valueType="num">
                                      <p:cBhvr>
                                        <p:cTn id="31" dur="1000" fill="hold"/>
                                        <p:tgtEl>
                                          <p:spTgt spid="8"/>
                                        </p:tgtEl>
                                        <p:attrNameLst>
                                          <p:attrName>ppt_w</p:attrName>
                                        </p:attrNameLst>
                                      </p:cBhvr>
                                      <p:tavLst>
                                        <p:tav tm="0">
                                          <p:val>
                                            <p:fltVal val="0"/>
                                          </p:val>
                                        </p:tav>
                                        <p:tav tm="100000">
                                          <p:val>
                                            <p:strVal val="#ppt_w"/>
                                          </p:val>
                                        </p:tav>
                                      </p:tavLst>
                                    </p:anim>
                                    <p:anim calcmode="lin" valueType="num">
                                      <p:cBhvr>
                                        <p:cTn id="32" dur="1000" fill="hold"/>
                                        <p:tgtEl>
                                          <p:spTgt spid="8"/>
                                        </p:tgtEl>
                                        <p:attrNameLst>
                                          <p:attrName>ppt_h</p:attrName>
                                        </p:attrNameLst>
                                      </p:cBhvr>
                                      <p:tavLst>
                                        <p:tav tm="0">
                                          <p:val>
                                            <p:fltVal val="0"/>
                                          </p:val>
                                        </p:tav>
                                        <p:tav tm="100000">
                                          <p:val>
                                            <p:strVal val="#ppt_h"/>
                                          </p:val>
                                        </p:tav>
                                      </p:tavLst>
                                    </p:anim>
                                    <p:anim calcmode="lin" valueType="num">
                                      <p:cBhvr>
                                        <p:cTn id="33" dur="1000" fill="hold"/>
                                        <p:tgtEl>
                                          <p:spTgt spid="8"/>
                                        </p:tgtEl>
                                        <p:attrNameLst>
                                          <p:attrName>style.rotation</p:attrName>
                                        </p:attrNameLst>
                                      </p:cBhvr>
                                      <p:tavLst>
                                        <p:tav tm="0">
                                          <p:val>
                                            <p:fltVal val="90"/>
                                          </p:val>
                                        </p:tav>
                                        <p:tav tm="100000">
                                          <p:val>
                                            <p:fltVal val="0"/>
                                          </p:val>
                                        </p:tav>
                                      </p:tavLst>
                                    </p:anim>
                                    <p:animEffect transition="in" filter="fade">
                                      <p:cBhvr>
                                        <p:cTn id="34" dur="1000"/>
                                        <p:tgtEl>
                                          <p:spTgt spid="8"/>
                                        </p:tgtEl>
                                      </p:cBhvr>
                                    </p:animEffect>
                                  </p:childTnLst>
                                </p:cTn>
                              </p:par>
                              <p:par>
                                <p:cTn id="35" presetID="0" presetClass="path" presetSubtype="0" accel="50000" decel="50000" fill="hold" nodeType="withEffect">
                                  <p:stCondLst>
                                    <p:cond delay="0"/>
                                  </p:stCondLst>
                                  <p:iterate type="lt">
                                    <p:tmPct val="0"/>
                                  </p:iterate>
                                  <p:childTnLst>
                                    <p:animMotion origin="layout" path="M -1.66667E-6 2.23867E-6 C 0.0198 0.07146 0.03959 0.14315 0.05973 0.2426 C 0.07987 0.34204 0.10035 0.46924 0.12084 0.59644 " pathEditMode="relative" ptsTypes="aaA">
                                      <p:cBhvr>
                                        <p:cTn id="36" dur="1000" spd="-100000" fill="hold"/>
                                        <p:tgtEl>
                                          <p:spTgt spid="8"/>
                                        </p:tgtEl>
                                        <p:attrNameLst>
                                          <p:attrName>ppt_x</p:attrName>
                                          <p:attrName>ppt_y</p:attrName>
                                        </p:attrNameLst>
                                      </p:cBhvr>
                                    </p:animMotion>
                                  </p:childTnLst>
                                </p:cTn>
                              </p:par>
                            </p:childTnLst>
                          </p:cTn>
                        </p:par>
                        <p:par>
                          <p:cTn id="37" fill="hold">
                            <p:stCondLst>
                              <p:cond delay="3000"/>
                            </p:stCondLst>
                            <p:childTnLst>
                              <p:par>
                                <p:cTn id="38" presetID="10" presetClass="entr" presetSubtype="0" fill="hold" grpId="0" nodeType="afterEffect">
                                  <p:stCondLst>
                                    <p:cond delay="0"/>
                                  </p:stCondLst>
                                  <p:childTnLst>
                                    <p:set>
                                      <p:cBhvr>
                                        <p:cTn id="39" dur="1" fill="hold">
                                          <p:stCondLst>
                                            <p:cond delay="0"/>
                                          </p:stCondLst>
                                        </p:cTn>
                                        <p:tgtEl>
                                          <p:spTgt spid="11"/>
                                        </p:tgtEl>
                                        <p:attrNameLst>
                                          <p:attrName>style.visibility</p:attrName>
                                        </p:attrNameLst>
                                      </p:cBhvr>
                                      <p:to>
                                        <p:strVal val="visible"/>
                                      </p:to>
                                    </p:set>
                                    <p:animEffect transition="in" filter="fade">
                                      <p:cBhvr>
                                        <p:cTn id="40" dur="1000"/>
                                        <p:tgtEl>
                                          <p:spTgt spid="11"/>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fltVal val="0"/>
                                          </p:val>
                                        </p:tav>
                                        <p:tav tm="100000">
                                          <p:val>
                                            <p:strVal val="#ppt_w"/>
                                          </p:val>
                                        </p:tav>
                                      </p:tavLst>
                                    </p:anim>
                                    <p:anim calcmode="lin" valueType="num">
                                      <p:cBhvr>
                                        <p:cTn id="44" dur="1000" fill="hold"/>
                                        <p:tgtEl>
                                          <p:spTgt spid="12"/>
                                        </p:tgtEl>
                                        <p:attrNameLst>
                                          <p:attrName>ppt_h</p:attrName>
                                        </p:attrNameLst>
                                      </p:cBhvr>
                                      <p:tavLst>
                                        <p:tav tm="0">
                                          <p:val>
                                            <p:fltVal val="0"/>
                                          </p:val>
                                        </p:tav>
                                        <p:tav tm="100000">
                                          <p:val>
                                            <p:strVal val="#ppt_h"/>
                                          </p:val>
                                        </p:tav>
                                      </p:tavLst>
                                    </p:anim>
                                    <p:anim calcmode="lin" valueType="num">
                                      <p:cBhvr>
                                        <p:cTn id="45" dur="1000" fill="hold"/>
                                        <p:tgtEl>
                                          <p:spTgt spid="12"/>
                                        </p:tgtEl>
                                        <p:attrNameLst>
                                          <p:attrName>style.rotation</p:attrName>
                                        </p:attrNameLst>
                                      </p:cBhvr>
                                      <p:tavLst>
                                        <p:tav tm="0">
                                          <p:val>
                                            <p:fltVal val="90"/>
                                          </p:val>
                                        </p:tav>
                                        <p:tav tm="100000">
                                          <p:val>
                                            <p:fltVal val="0"/>
                                          </p:val>
                                        </p:tav>
                                      </p:tavLst>
                                    </p:anim>
                                    <p:animEffect transition="in" filter="fade">
                                      <p:cBhvr>
                                        <p:cTn id="46" dur="1000"/>
                                        <p:tgtEl>
                                          <p:spTgt spid="12"/>
                                        </p:tgtEl>
                                      </p:cBhvr>
                                    </p:animEffect>
                                  </p:childTnLst>
                                </p:cTn>
                              </p:par>
                              <p:par>
                                <p:cTn id="47" presetID="0" presetClass="path" presetSubtype="0" accel="50000" decel="50000" fill="hold" nodeType="withEffect">
                                  <p:stCondLst>
                                    <p:cond delay="0"/>
                                  </p:stCondLst>
                                  <p:iterate type="lt">
                                    <p:tmPct val="0"/>
                                  </p:iterate>
                                  <p:childTnLst>
                                    <p:animMotion origin="layout" path="M -2.22222E-6 1.26735E-6 C 0.01215 0.05966 0.0243 0.11956 0.03715 0.18686 C 0.05 0.25416 0.06371 0.32886 0.0776 0.40356 " pathEditMode="relative" ptsTypes="aaA">
                                      <p:cBhvr>
                                        <p:cTn id="48" dur="1000" spd="-100000" fill="hold"/>
                                        <p:tgtEl>
                                          <p:spTgt spid="12"/>
                                        </p:tgtEl>
                                        <p:attrNameLst>
                                          <p:attrName>ppt_x</p:attrName>
                                          <p:attrName>ppt_y</p:attrName>
                                        </p:attrNameLst>
                                      </p:cBhvr>
                                    </p:animMotion>
                                  </p:childTnLst>
                                </p:cTn>
                              </p:par>
                            </p:childTnLst>
                          </p:cTn>
                        </p:par>
                        <p:par>
                          <p:cTn id="49" fill="hold">
                            <p:stCondLst>
                              <p:cond delay="4000"/>
                            </p:stCondLst>
                            <p:childTnLst>
                              <p:par>
                                <p:cTn id="50" presetID="10" presetClass="entr" presetSubtype="0" fill="hold" grpId="0" nodeType="after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fade">
                                      <p:cBhvr>
                                        <p:cTn id="52"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What is PPP?</a:t>
            </a:r>
            <a:endParaRPr lang="en-US" b="1" dirty="0"/>
          </a:p>
        </p:txBody>
      </p:sp>
      <p:sp>
        <p:nvSpPr>
          <p:cNvPr id="3" name="Content Placeholder 2"/>
          <p:cNvSpPr>
            <a:spLocks noGrp="1"/>
          </p:cNvSpPr>
          <p:nvPr>
            <p:ph idx="1"/>
          </p:nvPr>
        </p:nvSpPr>
        <p:spPr/>
        <p:txBody>
          <a:bodyPr>
            <a:normAutofit/>
          </a:bodyPr>
          <a:lstStyle/>
          <a:p>
            <a:r>
              <a:rPr lang="en-US" sz="2400" i="1" dirty="0" smtClean="0"/>
              <a:t>It </a:t>
            </a:r>
            <a:r>
              <a:rPr lang="en-US" sz="2400" i="1" dirty="0"/>
              <a:t>is an </a:t>
            </a:r>
            <a:r>
              <a:rPr lang="en-US" sz="2400" i="1" u="sng" dirty="0"/>
              <a:t>arrangement</a:t>
            </a:r>
            <a:r>
              <a:rPr lang="en-US" sz="2400" i="1" dirty="0"/>
              <a:t> between a government/Statutory entity/government owned entity on the one hand and a private entity on the other for the provision of public assets and/or public services, through </a:t>
            </a:r>
            <a:r>
              <a:rPr lang="en-US" sz="2400" i="1" u="sng" dirty="0"/>
              <a:t>investments</a:t>
            </a:r>
            <a:r>
              <a:rPr lang="en-US" sz="2400" i="1" dirty="0"/>
              <a:t> being made and/or management being undertaken by the private sector entity, for a </a:t>
            </a:r>
            <a:r>
              <a:rPr lang="en-US" sz="2400" i="1" u="sng" dirty="0"/>
              <a:t>specified period of time</a:t>
            </a:r>
            <a:r>
              <a:rPr lang="en-US" sz="2400" i="1" dirty="0"/>
              <a:t>, where there is well defined allocation of risk between the private sector and the public entity, and the private entity receives </a:t>
            </a:r>
            <a:r>
              <a:rPr lang="en-US" sz="2400" i="1" u="sng" dirty="0"/>
              <a:t>performance-linked payments</a:t>
            </a:r>
            <a:r>
              <a:rPr lang="en-US" sz="2400" i="1" dirty="0"/>
              <a:t> that conform (or are benchmarked) to specified and pre-determined criteria</a:t>
            </a:r>
            <a:r>
              <a:rPr lang="en-US" sz="2400" i="1" dirty="0" smtClean="0"/>
              <a:t>.”</a:t>
            </a:r>
            <a:endParaRPr lang="en-US" sz="2400" dirty="0"/>
          </a:p>
        </p:txBody>
      </p:sp>
    </p:spTree>
    <p:extLst>
      <p:ext uri="{BB962C8B-B14F-4D97-AF65-F5344CB8AC3E}">
        <p14:creationId xmlns:p14="http://schemas.microsoft.com/office/powerpoint/2010/main" val="7200311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PPP mode of Procurement</a:t>
            </a:r>
            <a:endParaRPr lang="en-US" b="1" dirty="0"/>
          </a:p>
        </p:txBody>
      </p:sp>
      <p:sp>
        <p:nvSpPr>
          <p:cNvPr id="3" name="Content Placeholder 2"/>
          <p:cNvSpPr>
            <a:spLocks noGrp="1"/>
          </p:cNvSpPr>
          <p:nvPr>
            <p:ph idx="1"/>
          </p:nvPr>
        </p:nvSpPr>
        <p:spPr>
          <a:xfrm>
            <a:off x="4648200" y="2652486"/>
            <a:ext cx="4191000" cy="2362199"/>
          </a:xfrm>
        </p:spPr>
        <p:txBody>
          <a:bodyPr>
            <a:normAutofit/>
          </a:bodyPr>
          <a:lstStyle/>
          <a:p>
            <a:r>
              <a:rPr lang="en-US" b="1" i="1" dirty="0" smtClean="0"/>
              <a:t>A strong </a:t>
            </a:r>
            <a:r>
              <a:rPr lang="en-US" b="1" i="1" dirty="0"/>
              <a:t>vehicle to carry the partnership between private and public sector in many sectors, notably, Highways, Railways, Ports, Airports, Telecom, power and many other sectors. </a:t>
            </a:r>
            <a:endParaRPr lang="en-US" b="1" dirty="0"/>
          </a:p>
        </p:txBody>
      </p:sp>
      <p:pic>
        <p:nvPicPr>
          <p:cNvPr id="1027" name="Picture 3" descr="C:\Users\RED FLAG\AppData\Local\Microsoft\Windows\Temporary Internet Files\Content.IE5\ZX8POV08\MC90032093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6800" y="4237376"/>
            <a:ext cx="3276600" cy="179222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Users\RED FLAG\AppData\Local\Microsoft\Windows\Temporary Internet Files\Content.IE5\ZX8POV08\MP90038480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00800" y="292232"/>
            <a:ext cx="1377696" cy="2507072"/>
          </a:xfrm>
          <a:prstGeom prst="rect">
            <a:avLst/>
          </a:prstGeom>
          <a:noFill/>
          <a:extLst>
            <a:ext uri="{909E8E84-426E-40DD-AFC4-6F175D3DCCD1}">
              <a14:hiddenFill xmlns:a14="http://schemas.microsoft.com/office/drawing/2010/main">
                <a:solidFill>
                  <a:srgbClr val="FFFFFF"/>
                </a:solidFill>
              </a14:hiddenFill>
            </a:ext>
          </a:extLst>
        </p:spPr>
      </p:pic>
      <p:sp>
        <p:nvSpPr>
          <p:cNvPr id="4" name="Oval Callout 3"/>
          <p:cNvSpPr/>
          <p:nvPr/>
        </p:nvSpPr>
        <p:spPr>
          <a:xfrm flipH="1">
            <a:off x="342900" y="2075895"/>
            <a:ext cx="1447800" cy="1060253"/>
          </a:xfrm>
          <a:prstGeom prst="wedgeEllipseCallout">
            <a:avLst>
              <a:gd name="adj1" fmla="val -145561"/>
              <a:gd name="adj2" fmla="val 159973"/>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Ports</a:t>
            </a:r>
            <a:endParaRPr lang="en-US" sz="1400" b="1" dirty="0"/>
          </a:p>
        </p:txBody>
      </p:sp>
      <p:sp>
        <p:nvSpPr>
          <p:cNvPr id="12" name="Oval Callout 11"/>
          <p:cNvSpPr/>
          <p:nvPr/>
        </p:nvSpPr>
        <p:spPr>
          <a:xfrm flipH="1">
            <a:off x="762000" y="1073347"/>
            <a:ext cx="1447800" cy="1060253"/>
          </a:xfrm>
          <a:prstGeom prst="wedgeEllipseCallout">
            <a:avLst>
              <a:gd name="adj1" fmla="val -122504"/>
              <a:gd name="adj2" fmla="val 262643"/>
            </a:avLst>
          </a:prstGeom>
          <a:solidFill>
            <a:srgbClr val="33CC3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Telecom</a:t>
            </a:r>
            <a:endParaRPr lang="en-US" sz="1400" b="1" dirty="0">
              <a:solidFill>
                <a:schemeClr val="tx1"/>
              </a:solidFill>
            </a:endParaRPr>
          </a:p>
        </p:txBody>
      </p:sp>
      <p:sp>
        <p:nvSpPr>
          <p:cNvPr id="13" name="Oval Callout 12"/>
          <p:cNvSpPr/>
          <p:nvPr/>
        </p:nvSpPr>
        <p:spPr>
          <a:xfrm flipH="1">
            <a:off x="190500" y="3192346"/>
            <a:ext cx="1447800" cy="1060253"/>
          </a:xfrm>
          <a:prstGeom prst="wedgeEllipseCallout">
            <a:avLst>
              <a:gd name="adj1" fmla="val -152579"/>
              <a:gd name="adj2" fmla="val 5867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Highways</a:t>
            </a:r>
            <a:endParaRPr lang="en-US" sz="1400" b="1" dirty="0"/>
          </a:p>
        </p:txBody>
      </p:sp>
      <p:sp>
        <p:nvSpPr>
          <p:cNvPr id="14" name="Oval Callout 13"/>
          <p:cNvSpPr/>
          <p:nvPr/>
        </p:nvSpPr>
        <p:spPr>
          <a:xfrm flipH="1">
            <a:off x="3657600" y="1161141"/>
            <a:ext cx="1447800" cy="1060253"/>
          </a:xfrm>
          <a:prstGeom prst="wedgeEllipseCallout">
            <a:avLst>
              <a:gd name="adj1" fmla="val 45918"/>
              <a:gd name="adj2" fmla="val 261275"/>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smtClean="0"/>
              <a:t>Airports</a:t>
            </a:r>
            <a:endParaRPr lang="en-US" sz="1400" b="1" dirty="0"/>
          </a:p>
        </p:txBody>
      </p:sp>
      <p:sp>
        <p:nvSpPr>
          <p:cNvPr id="15" name="Oval Callout 14"/>
          <p:cNvSpPr/>
          <p:nvPr/>
        </p:nvSpPr>
        <p:spPr>
          <a:xfrm flipH="1">
            <a:off x="2209800" y="1015642"/>
            <a:ext cx="1447800" cy="1060253"/>
          </a:xfrm>
          <a:prstGeom prst="wedgeEllipseCallout">
            <a:avLst>
              <a:gd name="adj1" fmla="val -39295"/>
              <a:gd name="adj2" fmla="val 265381"/>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Power</a:t>
            </a:r>
            <a:endParaRPr lang="en-US" sz="2000" b="1" dirty="0">
              <a:solidFill>
                <a:schemeClr val="tx1"/>
              </a:solidFill>
            </a:endParaRPr>
          </a:p>
        </p:txBody>
      </p:sp>
    </p:spTree>
    <p:extLst>
      <p:ext uri="{BB962C8B-B14F-4D97-AF65-F5344CB8AC3E}">
        <p14:creationId xmlns:p14="http://schemas.microsoft.com/office/powerpoint/2010/main" val="3980736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3"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anim calcmode="lin" valueType="num">
                                      <p:cBhvr additive="base">
                                        <p:cTn id="7" dur="2000" fill="hold"/>
                                        <p:tgtEl>
                                          <p:spTgt spid="1027"/>
                                        </p:tgtEl>
                                        <p:attrNameLst>
                                          <p:attrName>ppt_x</p:attrName>
                                        </p:attrNameLst>
                                      </p:cBhvr>
                                      <p:tavLst>
                                        <p:tav tm="0">
                                          <p:val>
                                            <p:strVal val="1+#ppt_w/2"/>
                                          </p:val>
                                        </p:tav>
                                        <p:tav tm="100000">
                                          <p:val>
                                            <p:strVal val="#ppt_x"/>
                                          </p:val>
                                        </p:tav>
                                      </p:tavLst>
                                    </p:anim>
                                    <p:anim calcmode="lin" valueType="num">
                                      <p:cBhvr additive="base">
                                        <p:cTn id="8" dur="2000" fill="hold"/>
                                        <p:tgtEl>
                                          <p:spTgt spid="1027"/>
                                        </p:tgtEl>
                                        <p:attrNameLst>
                                          <p:attrName>ppt_y</p:attrName>
                                        </p:attrNameLst>
                                      </p:cBhvr>
                                      <p:tavLst>
                                        <p:tav tm="0">
                                          <p:val>
                                            <p:strVal val="0-#ppt_h/2"/>
                                          </p:val>
                                        </p:tav>
                                        <p:tav tm="100000">
                                          <p:val>
                                            <p:strVal val="#ppt_y"/>
                                          </p:val>
                                        </p:tav>
                                      </p:tavLst>
                                    </p:anim>
                                  </p:childTnLst>
                                </p:cTn>
                              </p:par>
                              <p:par>
                                <p:cTn id="9" presetID="2" presetClass="entr" presetSubtype="3"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2000" fill="hold"/>
                                        <p:tgtEl>
                                          <p:spTgt spid="13"/>
                                        </p:tgtEl>
                                        <p:attrNameLst>
                                          <p:attrName>ppt_x</p:attrName>
                                        </p:attrNameLst>
                                      </p:cBhvr>
                                      <p:tavLst>
                                        <p:tav tm="0">
                                          <p:val>
                                            <p:strVal val="1+#ppt_w/2"/>
                                          </p:val>
                                        </p:tav>
                                        <p:tav tm="100000">
                                          <p:val>
                                            <p:strVal val="#ppt_x"/>
                                          </p:val>
                                        </p:tav>
                                      </p:tavLst>
                                    </p:anim>
                                    <p:anim calcmode="lin" valueType="num">
                                      <p:cBhvr additive="base">
                                        <p:cTn id="12" dur="2000" fill="hold"/>
                                        <p:tgtEl>
                                          <p:spTgt spid="13"/>
                                        </p:tgtEl>
                                        <p:attrNameLst>
                                          <p:attrName>ppt_y</p:attrName>
                                        </p:attrNameLst>
                                      </p:cBhvr>
                                      <p:tavLst>
                                        <p:tav tm="0">
                                          <p:val>
                                            <p:strVal val="0-#ppt_h/2"/>
                                          </p:val>
                                        </p:tav>
                                        <p:tav tm="100000">
                                          <p:val>
                                            <p:strVal val="#ppt_y"/>
                                          </p:val>
                                        </p:tav>
                                      </p:tavLst>
                                    </p:anim>
                                  </p:childTnLst>
                                </p:cTn>
                              </p:par>
                              <p:par>
                                <p:cTn id="13" presetID="2" presetClass="entr" presetSubtype="3"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2000" fill="hold"/>
                                        <p:tgtEl>
                                          <p:spTgt spid="4"/>
                                        </p:tgtEl>
                                        <p:attrNameLst>
                                          <p:attrName>ppt_x</p:attrName>
                                        </p:attrNameLst>
                                      </p:cBhvr>
                                      <p:tavLst>
                                        <p:tav tm="0">
                                          <p:val>
                                            <p:strVal val="1+#ppt_w/2"/>
                                          </p:val>
                                        </p:tav>
                                        <p:tav tm="100000">
                                          <p:val>
                                            <p:strVal val="#ppt_x"/>
                                          </p:val>
                                        </p:tav>
                                      </p:tavLst>
                                    </p:anim>
                                    <p:anim calcmode="lin" valueType="num">
                                      <p:cBhvr additive="base">
                                        <p:cTn id="16" dur="2000" fill="hold"/>
                                        <p:tgtEl>
                                          <p:spTgt spid="4"/>
                                        </p:tgtEl>
                                        <p:attrNameLst>
                                          <p:attrName>ppt_y</p:attrName>
                                        </p:attrNameLst>
                                      </p:cBhvr>
                                      <p:tavLst>
                                        <p:tav tm="0">
                                          <p:val>
                                            <p:strVal val="0-#ppt_h/2"/>
                                          </p:val>
                                        </p:tav>
                                        <p:tav tm="100000">
                                          <p:val>
                                            <p:strVal val="#ppt_y"/>
                                          </p:val>
                                        </p:tav>
                                      </p:tavLst>
                                    </p:anim>
                                  </p:childTnLst>
                                </p:cTn>
                              </p:par>
                              <p:par>
                                <p:cTn id="17" presetID="2" presetClass="entr" presetSubtype="3"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2000" fill="hold"/>
                                        <p:tgtEl>
                                          <p:spTgt spid="12"/>
                                        </p:tgtEl>
                                        <p:attrNameLst>
                                          <p:attrName>ppt_x</p:attrName>
                                        </p:attrNameLst>
                                      </p:cBhvr>
                                      <p:tavLst>
                                        <p:tav tm="0">
                                          <p:val>
                                            <p:strVal val="1+#ppt_w/2"/>
                                          </p:val>
                                        </p:tav>
                                        <p:tav tm="100000">
                                          <p:val>
                                            <p:strVal val="#ppt_x"/>
                                          </p:val>
                                        </p:tav>
                                      </p:tavLst>
                                    </p:anim>
                                    <p:anim calcmode="lin" valueType="num">
                                      <p:cBhvr additive="base">
                                        <p:cTn id="20" dur="2000" fill="hold"/>
                                        <p:tgtEl>
                                          <p:spTgt spid="12"/>
                                        </p:tgtEl>
                                        <p:attrNameLst>
                                          <p:attrName>ppt_y</p:attrName>
                                        </p:attrNameLst>
                                      </p:cBhvr>
                                      <p:tavLst>
                                        <p:tav tm="0">
                                          <p:val>
                                            <p:strVal val="0-#ppt_h/2"/>
                                          </p:val>
                                        </p:tav>
                                        <p:tav tm="100000">
                                          <p:val>
                                            <p:strVal val="#ppt_y"/>
                                          </p:val>
                                        </p:tav>
                                      </p:tavLst>
                                    </p:anim>
                                  </p:childTnLst>
                                </p:cTn>
                              </p:par>
                              <p:par>
                                <p:cTn id="21" presetID="2" presetClass="entr" presetSubtype="3" fill="hold" grpId="0" nodeType="with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additive="base">
                                        <p:cTn id="23" dur="2000" fill="hold"/>
                                        <p:tgtEl>
                                          <p:spTgt spid="15"/>
                                        </p:tgtEl>
                                        <p:attrNameLst>
                                          <p:attrName>ppt_x</p:attrName>
                                        </p:attrNameLst>
                                      </p:cBhvr>
                                      <p:tavLst>
                                        <p:tav tm="0">
                                          <p:val>
                                            <p:strVal val="1+#ppt_w/2"/>
                                          </p:val>
                                        </p:tav>
                                        <p:tav tm="100000">
                                          <p:val>
                                            <p:strVal val="#ppt_x"/>
                                          </p:val>
                                        </p:tav>
                                      </p:tavLst>
                                    </p:anim>
                                    <p:anim calcmode="lin" valueType="num">
                                      <p:cBhvr additive="base">
                                        <p:cTn id="24" dur="2000" fill="hold"/>
                                        <p:tgtEl>
                                          <p:spTgt spid="15"/>
                                        </p:tgtEl>
                                        <p:attrNameLst>
                                          <p:attrName>ppt_y</p:attrName>
                                        </p:attrNameLst>
                                      </p:cBhvr>
                                      <p:tavLst>
                                        <p:tav tm="0">
                                          <p:val>
                                            <p:strVal val="0-#ppt_h/2"/>
                                          </p:val>
                                        </p:tav>
                                        <p:tav tm="100000">
                                          <p:val>
                                            <p:strVal val="#ppt_y"/>
                                          </p:val>
                                        </p:tav>
                                      </p:tavLst>
                                    </p:anim>
                                  </p:childTnLst>
                                </p:cTn>
                              </p:par>
                              <p:par>
                                <p:cTn id="25" presetID="2" presetClass="entr" presetSubtype="3"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2000" fill="hold"/>
                                        <p:tgtEl>
                                          <p:spTgt spid="14"/>
                                        </p:tgtEl>
                                        <p:attrNameLst>
                                          <p:attrName>ppt_x</p:attrName>
                                        </p:attrNameLst>
                                      </p:cBhvr>
                                      <p:tavLst>
                                        <p:tav tm="0">
                                          <p:val>
                                            <p:strVal val="1+#ppt_w/2"/>
                                          </p:val>
                                        </p:tav>
                                        <p:tav tm="100000">
                                          <p:val>
                                            <p:strVal val="#ppt_x"/>
                                          </p:val>
                                        </p:tav>
                                      </p:tavLst>
                                    </p:anim>
                                    <p:anim calcmode="lin" valueType="num">
                                      <p:cBhvr additive="base">
                                        <p:cTn id="28" dur="2000" fill="hold"/>
                                        <p:tgtEl>
                                          <p:spTgt spid="14"/>
                                        </p:tgtEl>
                                        <p:attrNameLst>
                                          <p:attrName>ppt_y</p:attrName>
                                        </p:attrNameLst>
                                      </p:cBhvr>
                                      <p:tavLst>
                                        <p:tav tm="0">
                                          <p:val>
                                            <p:strVal val="0-#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1032"/>
                                        </p:tgtEl>
                                        <p:attrNameLst>
                                          <p:attrName>style.visibility</p:attrName>
                                        </p:attrNameLst>
                                      </p:cBhvr>
                                      <p:to>
                                        <p:strVal val="visible"/>
                                      </p:to>
                                    </p:set>
                                    <p:animEffect transition="in" filter="fade">
                                      <p:cBhvr>
                                        <p:cTn id="33" dur="1000"/>
                                        <p:tgtEl>
                                          <p:spTgt spid="1032"/>
                                        </p:tgtEl>
                                      </p:cBhvr>
                                    </p:animEffect>
                                    <p:anim calcmode="lin" valueType="num">
                                      <p:cBhvr>
                                        <p:cTn id="34" dur="1000" fill="hold"/>
                                        <p:tgtEl>
                                          <p:spTgt spid="1032"/>
                                        </p:tgtEl>
                                        <p:attrNameLst>
                                          <p:attrName>ppt_x</p:attrName>
                                        </p:attrNameLst>
                                      </p:cBhvr>
                                      <p:tavLst>
                                        <p:tav tm="0">
                                          <p:val>
                                            <p:strVal val="#ppt_x"/>
                                          </p:val>
                                        </p:tav>
                                        <p:tav tm="100000">
                                          <p:val>
                                            <p:strVal val="#ppt_x"/>
                                          </p:val>
                                        </p:tav>
                                      </p:tavLst>
                                    </p:anim>
                                    <p:anim calcmode="lin" valueType="num">
                                      <p:cBhvr>
                                        <p:cTn id="35" dur="1000" fill="hold"/>
                                        <p:tgtEl>
                                          <p:spTgt spid="1032"/>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fade">
                                      <p:cBhvr>
                                        <p:cTn id="38" dur="1000"/>
                                        <p:tgtEl>
                                          <p:spTgt spid="3">
                                            <p:txEl>
                                              <p:pRg st="0" end="0"/>
                                            </p:txEl>
                                          </p:spTgt>
                                        </p:tgtEl>
                                      </p:cBhvr>
                                    </p:animEffect>
                                    <p:anim calcmode="lin" valueType="num">
                                      <p:cBhvr>
                                        <p:cTn id="3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12" grpId="0" animBg="1"/>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pPr algn="ctr"/>
            <a:r>
              <a:rPr lang="en-US" b="1" dirty="0" smtClean="0"/>
              <a:t>Overview of </a:t>
            </a:r>
            <a:br>
              <a:rPr lang="en-US" b="1" dirty="0" smtClean="0"/>
            </a:br>
            <a:r>
              <a:rPr lang="en-US" b="1" dirty="0" smtClean="0"/>
              <a:t>Public Private Partnership Projects</a:t>
            </a:r>
            <a:endParaRPr lang="en-US" b="1" dirty="0"/>
          </a:p>
        </p:txBody>
      </p:sp>
      <p:sp>
        <p:nvSpPr>
          <p:cNvPr id="27" name="Rectangle 26"/>
          <p:cNvSpPr/>
          <p:nvPr/>
        </p:nvSpPr>
        <p:spPr>
          <a:xfrm flipV="1">
            <a:off x="-381000" y="1295400"/>
            <a:ext cx="9906000" cy="668852"/>
          </a:xfrm>
          <a:prstGeom prst="rect">
            <a:avLst/>
          </a:prstGeom>
          <a:solidFill>
            <a:srgbClr val="008000">
              <a:alpha val="80000"/>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C00000"/>
              </a:solidFill>
            </a:endParaRPr>
          </a:p>
        </p:txBody>
      </p:sp>
      <p:sp>
        <p:nvSpPr>
          <p:cNvPr id="28" name="TextBox 27"/>
          <p:cNvSpPr txBox="1"/>
          <p:nvPr/>
        </p:nvSpPr>
        <p:spPr>
          <a:xfrm>
            <a:off x="762000" y="1447800"/>
            <a:ext cx="2667000" cy="461665"/>
          </a:xfrm>
          <a:prstGeom prst="rect">
            <a:avLst/>
          </a:prstGeom>
          <a:noFill/>
        </p:spPr>
        <p:txBody>
          <a:bodyPr wrap="square" rtlCol="0">
            <a:spAutoFit/>
          </a:bodyPr>
          <a:lstStyle/>
          <a:p>
            <a:pPr algn="ctr"/>
            <a:r>
              <a:rPr lang="en-US" sz="2400" dirty="0" smtClean="0">
                <a:solidFill>
                  <a:schemeClr val="bg1"/>
                </a:solidFill>
                <a:latin typeface="Gill Sans MT Condensed" pitchFamily="34" charset="0"/>
              </a:rPr>
              <a:t>Solicited proposals </a:t>
            </a:r>
            <a:endParaRPr lang="en-US" sz="2400" dirty="0">
              <a:solidFill>
                <a:schemeClr val="bg1"/>
              </a:solidFill>
              <a:latin typeface="Gill Sans MT Condensed" pitchFamily="34" charset="0"/>
            </a:endParaRPr>
          </a:p>
        </p:txBody>
      </p:sp>
      <p:sp>
        <p:nvSpPr>
          <p:cNvPr id="29" name="TextBox 28"/>
          <p:cNvSpPr txBox="1"/>
          <p:nvPr/>
        </p:nvSpPr>
        <p:spPr>
          <a:xfrm>
            <a:off x="5182020" y="1447800"/>
            <a:ext cx="2047355" cy="461665"/>
          </a:xfrm>
          <a:prstGeom prst="rect">
            <a:avLst/>
          </a:prstGeom>
          <a:noFill/>
        </p:spPr>
        <p:txBody>
          <a:bodyPr wrap="none" rtlCol="0">
            <a:spAutoFit/>
          </a:bodyPr>
          <a:lstStyle/>
          <a:p>
            <a:pPr algn="ctr"/>
            <a:r>
              <a:rPr lang="en-US" sz="2400" dirty="0" smtClean="0">
                <a:solidFill>
                  <a:schemeClr val="bg1"/>
                </a:solidFill>
                <a:latin typeface="Gill Sans MT Condensed" pitchFamily="34" charset="0"/>
              </a:rPr>
              <a:t>Unsolicited Proposals</a:t>
            </a:r>
            <a:endParaRPr lang="en-US" sz="2400" dirty="0">
              <a:solidFill>
                <a:schemeClr val="bg1"/>
              </a:solidFill>
              <a:latin typeface="Gill Sans MT Condensed" pitchFamily="34" charset="0"/>
            </a:endParaRPr>
          </a:p>
        </p:txBody>
      </p:sp>
      <p:sp>
        <p:nvSpPr>
          <p:cNvPr id="30" name="TextBox 29"/>
          <p:cNvSpPr txBox="1"/>
          <p:nvPr/>
        </p:nvSpPr>
        <p:spPr>
          <a:xfrm>
            <a:off x="1090550" y="4724400"/>
            <a:ext cx="2948050" cy="1323439"/>
          </a:xfrm>
          <a:prstGeom prst="rect">
            <a:avLst/>
          </a:prstGeom>
          <a:noFill/>
        </p:spPr>
        <p:txBody>
          <a:bodyPr wrap="square" rtlCol="0">
            <a:spAutoFit/>
          </a:bodyPr>
          <a:lstStyle/>
          <a:p>
            <a:pPr marL="290513" lvl="0" indent="-290513">
              <a:buFont typeface="Wingdings" pitchFamily="2" charset="2"/>
              <a:buChar char="q"/>
              <a:tabLst>
                <a:tab pos="290513" algn="l"/>
              </a:tabLst>
            </a:pPr>
            <a:r>
              <a:rPr lang="en-US" sz="1600" b="1" dirty="0" smtClean="0">
                <a:ln w="3175">
                  <a:noFill/>
                </a:ln>
                <a:solidFill>
                  <a:srgbClr val="C00000"/>
                </a:solidFill>
                <a:latin typeface="Trebuchet MS" pitchFamily="34" charset="0"/>
              </a:rPr>
              <a:t>Asset ownership</a:t>
            </a:r>
          </a:p>
          <a:p>
            <a:pPr marL="290513" lvl="0" indent="-290513">
              <a:buFont typeface="Wingdings" pitchFamily="2" charset="2"/>
              <a:buChar char="q"/>
              <a:tabLst>
                <a:tab pos="290513" algn="l"/>
              </a:tabLst>
            </a:pPr>
            <a:r>
              <a:rPr lang="en-US" sz="1600" b="1" dirty="0" smtClean="0">
                <a:ln w="3175">
                  <a:noFill/>
                </a:ln>
                <a:solidFill>
                  <a:srgbClr val="C00000"/>
                </a:solidFill>
                <a:latin typeface="Trebuchet MS" pitchFamily="34" charset="0"/>
              </a:rPr>
              <a:t>Capital invested</a:t>
            </a:r>
          </a:p>
          <a:p>
            <a:pPr marL="290513" lvl="0" indent="-290513">
              <a:buFont typeface="Wingdings" pitchFamily="2" charset="2"/>
              <a:buChar char="q"/>
              <a:tabLst>
                <a:tab pos="290513" algn="l"/>
              </a:tabLst>
            </a:pPr>
            <a:r>
              <a:rPr lang="en-US" sz="1600" b="1" dirty="0" smtClean="0">
                <a:ln w="3175">
                  <a:noFill/>
                </a:ln>
                <a:solidFill>
                  <a:srgbClr val="C00000"/>
                </a:solidFill>
                <a:latin typeface="Trebuchet MS" pitchFamily="34" charset="0"/>
              </a:rPr>
              <a:t>Risks assumed</a:t>
            </a:r>
          </a:p>
          <a:p>
            <a:pPr marL="290513" lvl="0" indent="-290513">
              <a:buFont typeface="Wingdings" pitchFamily="2" charset="2"/>
              <a:buChar char="q"/>
              <a:tabLst>
                <a:tab pos="290513" algn="l"/>
              </a:tabLst>
            </a:pPr>
            <a:r>
              <a:rPr lang="en-US" sz="1600" b="1" dirty="0" smtClean="0">
                <a:ln w="3175">
                  <a:noFill/>
                </a:ln>
                <a:solidFill>
                  <a:srgbClr val="C00000"/>
                </a:solidFill>
                <a:latin typeface="Trebuchet MS" pitchFamily="34" charset="0"/>
              </a:rPr>
              <a:t>Technical expertise</a:t>
            </a:r>
          </a:p>
          <a:p>
            <a:pPr marL="290513" lvl="0" indent="-290513">
              <a:buFont typeface="Wingdings" pitchFamily="2" charset="2"/>
              <a:buChar char="q"/>
              <a:tabLst>
                <a:tab pos="290513" algn="l"/>
              </a:tabLst>
            </a:pPr>
            <a:r>
              <a:rPr lang="en-US" sz="1600" b="1" dirty="0" smtClean="0">
                <a:ln w="3175">
                  <a:noFill/>
                </a:ln>
                <a:solidFill>
                  <a:srgbClr val="C00000"/>
                </a:solidFill>
                <a:latin typeface="Trebuchet MS" pitchFamily="34" charset="0"/>
              </a:rPr>
              <a:t>Duration of the Project </a:t>
            </a:r>
          </a:p>
        </p:txBody>
      </p:sp>
      <p:cxnSp>
        <p:nvCxnSpPr>
          <p:cNvPr id="31" name="Straight Connector 30"/>
          <p:cNvCxnSpPr/>
          <p:nvPr/>
        </p:nvCxnSpPr>
        <p:spPr>
          <a:xfrm>
            <a:off x="1066800" y="4724400"/>
            <a:ext cx="2" cy="1295402"/>
          </a:xfrm>
          <a:prstGeom prst="line">
            <a:avLst/>
          </a:prstGeom>
          <a:ln>
            <a:solidFill>
              <a:schemeClr val="tx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419600" y="4648200"/>
            <a:ext cx="3505200" cy="1569660"/>
          </a:xfrm>
          <a:prstGeom prst="rect">
            <a:avLst/>
          </a:prstGeom>
          <a:noFill/>
        </p:spPr>
        <p:txBody>
          <a:bodyPr wrap="square" rtlCol="0">
            <a:spAutoFit/>
          </a:bodyPr>
          <a:lstStyle/>
          <a:p>
            <a:pPr>
              <a:buFont typeface="Wingdings" pitchFamily="2" charset="2"/>
              <a:buChar char="q"/>
            </a:pPr>
            <a:r>
              <a:rPr lang="en-US" sz="1600" b="1" dirty="0" smtClean="0">
                <a:ln w="3175">
                  <a:noFill/>
                </a:ln>
                <a:solidFill>
                  <a:srgbClr val="C00000"/>
                </a:solidFill>
                <a:latin typeface="Trebuchet MS" pitchFamily="34" charset="0"/>
              </a:rPr>
              <a:t>Accountability issues</a:t>
            </a:r>
          </a:p>
          <a:p>
            <a:pPr>
              <a:tabLst>
                <a:tab pos="234950" algn="l"/>
              </a:tabLst>
            </a:pPr>
            <a:r>
              <a:rPr lang="en-US" sz="1600" dirty="0" smtClean="0">
                <a:ln w="3175">
                  <a:noFill/>
                </a:ln>
                <a:solidFill>
                  <a:srgbClr val="C00000"/>
                </a:solidFill>
                <a:latin typeface="Trebuchet MS" pitchFamily="34" charset="0"/>
              </a:rPr>
              <a:t>	public services</a:t>
            </a:r>
          </a:p>
          <a:p>
            <a:pPr>
              <a:tabLst>
                <a:tab pos="234950" algn="l"/>
              </a:tabLst>
            </a:pPr>
            <a:r>
              <a:rPr lang="en-US" sz="1600" dirty="0">
                <a:ln w="3175">
                  <a:noFill/>
                </a:ln>
                <a:solidFill>
                  <a:srgbClr val="C00000"/>
                </a:solidFill>
                <a:latin typeface="Trebuchet MS" pitchFamily="34" charset="0"/>
              </a:rPr>
              <a:t>	</a:t>
            </a:r>
            <a:r>
              <a:rPr lang="en-US" sz="1600" dirty="0" smtClean="0">
                <a:ln w="3175">
                  <a:noFill/>
                </a:ln>
                <a:solidFill>
                  <a:srgbClr val="C00000"/>
                </a:solidFill>
                <a:latin typeface="Trebuchet MS" pitchFamily="34" charset="0"/>
              </a:rPr>
              <a:t>Value for money</a:t>
            </a:r>
          </a:p>
          <a:p>
            <a:pPr>
              <a:buFont typeface="Wingdings" pitchFamily="2" charset="2"/>
              <a:buChar char="q"/>
            </a:pPr>
            <a:r>
              <a:rPr lang="en-US" sz="1600" b="1" dirty="0" smtClean="0">
                <a:ln w="3175">
                  <a:noFill/>
                </a:ln>
                <a:solidFill>
                  <a:srgbClr val="C00000"/>
                </a:solidFill>
                <a:latin typeface="Trebuchet MS" pitchFamily="34" charset="0"/>
              </a:rPr>
              <a:t>Return on Investment</a:t>
            </a:r>
          </a:p>
          <a:p>
            <a:pPr>
              <a:tabLst>
                <a:tab pos="234950" algn="l"/>
              </a:tabLst>
            </a:pPr>
            <a:r>
              <a:rPr lang="en-US" sz="1600" dirty="0">
                <a:ln w="3175">
                  <a:noFill/>
                </a:ln>
                <a:solidFill>
                  <a:srgbClr val="C00000"/>
                </a:solidFill>
                <a:latin typeface="Trebuchet MS" pitchFamily="34" charset="0"/>
              </a:rPr>
              <a:t>	</a:t>
            </a:r>
            <a:r>
              <a:rPr lang="en-US" sz="1600" dirty="0" smtClean="0">
                <a:ln w="3175">
                  <a:noFill/>
                </a:ln>
                <a:solidFill>
                  <a:srgbClr val="C00000"/>
                </a:solidFill>
                <a:latin typeface="Trebuchet MS" pitchFamily="34" charset="0"/>
              </a:rPr>
              <a:t>commercial success</a:t>
            </a:r>
          </a:p>
          <a:p>
            <a:pPr>
              <a:tabLst>
                <a:tab pos="234950" algn="l"/>
              </a:tabLst>
            </a:pPr>
            <a:r>
              <a:rPr lang="en-US" sz="1600" dirty="0">
                <a:ln w="3175">
                  <a:noFill/>
                </a:ln>
                <a:solidFill>
                  <a:srgbClr val="C00000"/>
                </a:solidFill>
                <a:latin typeface="Trebuchet MS" pitchFamily="34" charset="0"/>
              </a:rPr>
              <a:t>	</a:t>
            </a:r>
            <a:r>
              <a:rPr lang="en-US" sz="1600" dirty="0" smtClean="0">
                <a:ln w="3175">
                  <a:noFill/>
                </a:ln>
                <a:solidFill>
                  <a:srgbClr val="C00000"/>
                </a:solidFill>
                <a:latin typeface="Trebuchet MS" pitchFamily="34" charset="0"/>
              </a:rPr>
              <a:t>fair dealing</a:t>
            </a:r>
          </a:p>
        </p:txBody>
      </p:sp>
      <p:cxnSp>
        <p:nvCxnSpPr>
          <p:cNvPr id="33" name="Straight Connector 32"/>
          <p:cNvCxnSpPr/>
          <p:nvPr/>
        </p:nvCxnSpPr>
        <p:spPr>
          <a:xfrm>
            <a:off x="4343400" y="4800600"/>
            <a:ext cx="0" cy="1295400"/>
          </a:xfrm>
          <a:prstGeom prst="line">
            <a:avLst/>
          </a:prstGeom>
          <a:ln>
            <a:solidFill>
              <a:schemeClr val="tx1"/>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flipV="1">
            <a:off x="-381000" y="1981200"/>
            <a:ext cx="9906000" cy="668852"/>
          </a:xfrm>
          <a:prstGeom prst="rect">
            <a:avLst/>
          </a:prstGeom>
          <a:solidFill>
            <a:srgbClr val="FF0000">
              <a:alpha val="69804"/>
            </a:srgb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60000"/>
                  <a:lumOff val="40000"/>
                </a:schemeClr>
              </a:solidFill>
            </a:endParaRPr>
          </a:p>
        </p:txBody>
      </p:sp>
      <p:sp>
        <p:nvSpPr>
          <p:cNvPr id="35" name="TextBox 34"/>
          <p:cNvSpPr txBox="1"/>
          <p:nvPr/>
        </p:nvSpPr>
        <p:spPr>
          <a:xfrm>
            <a:off x="152400" y="2133600"/>
            <a:ext cx="2057400" cy="369332"/>
          </a:xfrm>
          <a:prstGeom prst="rect">
            <a:avLst/>
          </a:prstGeom>
          <a:noFill/>
        </p:spPr>
        <p:txBody>
          <a:bodyPr wrap="square" rtlCol="0">
            <a:spAutoFit/>
          </a:bodyPr>
          <a:lstStyle/>
          <a:p>
            <a:pPr algn="ctr"/>
            <a:r>
              <a:rPr lang="en-US" dirty="0" smtClean="0">
                <a:solidFill>
                  <a:schemeClr val="bg1"/>
                </a:solidFill>
                <a:latin typeface="Gill Sans MT Condensed" pitchFamily="34" charset="0"/>
              </a:rPr>
              <a:t>Transport infrastructure </a:t>
            </a:r>
            <a:endParaRPr lang="en-US" dirty="0">
              <a:solidFill>
                <a:schemeClr val="bg1"/>
              </a:solidFill>
              <a:latin typeface="Gill Sans MT Condensed" pitchFamily="34" charset="0"/>
            </a:endParaRPr>
          </a:p>
        </p:txBody>
      </p:sp>
      <p:sp>
        <p:nvSpPr>
          <p:cNvPr id="36" name="TextBox 35"/>
          <p:cNvSpPr txBox="1"/>
          <p:nvPr/>
        </p:nvSpPr>
        <p:spPr>
          <a:xfrm>
            <a:off x="2133600" y="2138065"/>
            <a:ext cx="2057400" cy="369332"/>
          </a:xfrm>
          <a:prstGeom prst="rect">
            <a:avLst/>
          </a:prstGeom>
          <a:noFill/>
        </p:spPr>
        <p:txBody>
          <a:bodyPr wrap="square" rtlCol="0">
            <a:spAutoFit/>
          </a:bodyPr>
          <a:lstStyle/>
          <a:p>
            <a:pPr algn="ctr"/>
            <a:r>
              <a:rPr lang="en-US" dirty="0" smtClean="0">
                <a:solidFill>
                  <a:schemeClr val="bg1"/>
                </a:solidFill>
                <a:latin typeface="Gill Sans MT Condensed" pitchFamily="34" charset="0"/>
              </a:rPr>
              <a:t>Power sector</a:t>
            </a:r>
            <a:endParaRPr lang="en-US" dirty="0">
              <a:solidFill>
                <a:schemeClr val="bg1"/>
              </a:solidFill>
              <a:latin typeface="Gill Sans MT Condensed" pitchFamily="34" charset="0"/>
            </a:endParaRPr>
          </a:p>
        </p:txBody>
      </p:sp>
      <p:sp>
        <p:nvSpPr>
          <p:cNvPr id="37" name="TextBox 36"/>
          <p:cNvSpPr txBox="1"/>
          <p:nvPr/>
        </p:nvSpPr>
        <p:spPr>
          <a:xfrm>
            <a:off x="3962400" y="2138065"/>
            <a:ext cx="1524000" cy="369332"/>
          </a:xfrm>
          <a:prstGeom prst="rect">
            <a:avLst/>
          </a:prstGeom>
          <a:noFill/>
        </p:spPr>
        <p:txBody>
          <a:bodyPr wrap="square" rtlCol="0">
            <a:spAutoFit/>
          </a:bodyPr>
          <a:lstStyle/>
          <a:p>
            <a:pPr algn="ctr"/>
            <a:r>
              <a:rPr lang="en-US" dirty="0" smtClean="0">
                <a:solidFill>
                  <a:schemeClr val="bg1"/>
                </a:solidFill>
                <a:latin typeface="Gill Sans MT Condensed" pitchFamily="34" charset="0"/>
              </a:rPr>
              <a:t>Environmental</a:t>
            </a:r>
            <a:endParaRPr lang="en-US" dirty="0">
              <a:solidFill>
                <a:schemeClr val="bg1"/>
              </a:solidFill>
              <a:latin typeface="Gill Sans MT Condensed" pitchFamily="34" charset="0"/>
            </a:endParaRPr>
          </a:p>
        </p:txBody>
      </p:sp>
      <p:sp>
        <p:nvSpPr>
          <p:cNvPr id="38" name="TextBox 37"/>
          <p:cNvSpPr txBox="1"/>
          <p:nvPr/>
        </p:nvSpPr>
        <p:spPr>
          <a:xfrm>
            <a:off x="5334000" y="2138065"/>
            <a:ext cx="2057400" cy="369332"/>
          </a:xfrm>
          <a:prstGeom prst="rect">
            <a:avLst/>
          </a:prstGeom>
          <a:noFill/>
        </p:spPr>
        <p:txBody>
          <a:bodyPr wrap="square" rtlCol="0">
            <a:spAutoFit/>
          </a:bodyPr>
          <a:lstStyle/>
          <a:p>
            <a:pPr algn="ctr"/>
            <a:r>
              <a:rPr lang="en-US" dirty="0" smtClean="0">
                <a:solidFill>
                  <a:schemeClr val="bg1"/>
                </a:solidFill>
                <a:latin typeface="Gill Sans MT Condensed" pitchFamily="34" charset="0"/>
              </a:rPr>
              <a:t>“MDG PPPs”</a:t>
            </a:r>
            <a:endParaRPr lang="en-US" dirty="0">
              <a:solidFill>
                <a:schemeClr val="bg1"/>
              </a:solidFill>
              <a:latin typeface="Gill Sans MT Condensed" pitchFamily="34" charset="0"/>
            </a:endParaRPr>
          </a:p>
        </p:txBody>
      </p:sp>
      <p:sp>
        <p:nvSpPr>
          <p:cNvPr id="39" name="TextBox 38"/>
          <p:cNvSpPr txBox="1"/>
          <p:nvPr/>
        </p:nvSpPr>
        <p:spPr>
          <a:xfrm>
            <a:off x="7010400" y="2149733"/>
            <a:ext cx="1905000" cy="369332"/>
          </a:xfrm>
          <a:prstGeom prst="rect">
            <a:avLst/>
          </a:prstGeom>
          <a:noFill/>
        </p:spPr>
        <p:txBody>
          <a:bodyPr wrap="square" rtlCol="0">
            <a:spAutoFit/>
          </a:bodyPr>
          <a:lstStyle/>
          <a:p>
            <a:pPr algn="ctr"/>
            <a:r>
              <a:rPr lang="en-US" dirty="0" smtClean="0">
                <a:solidFill>
                  <a:schemeClr val="bg1"/>
                </a:solidFill>
                <a:latin typeface="Gill Sans MT Condensed" pitchFamily="34" charset="0"/>
              </a:rPr>
              <a:t>Tourism, convention </a:t>
            </a:r>
            <a:endParaRPr lang="en-US" dirty="0">
              <a:solidFill>
                <a:schemeClr val="bg1"/>
              </a:solidFill>
              <a:latin typeface="Gill Sans MT Condensed" pitchFamily="34" charset="0"/>
            </a:endParaRPr>
          </a:p>
        </p:txBody>
      </p:sp>
      <p:grpSp>
        <p:nvGrpSpPr>
          <p:cNvPr id="40" name="Group 39"/>
          <p:cNvGrpSpPr/>
          <p:nvPr/>
        </p:nvGrpSpPr>
        <p:grpSpPr>
          <a:xfrm>
            <a:off x="1143000" y="2819400"/>
            <a:ext cx="7620000" cy="1143000"/>
            <a:chOff x="533400" y="2971800"/>
            <a:chExt cx="7620000" cy="1143000"/>
          </a:xfrm>
        </p:grpSpPr>
        <p:sp>
          <p:nvSpPr>
            <p:cNvPr id="41" name="Rectangle 40"/>
            <p:cNvSpPr/>
            <p:nvPr/>
          </p:nvSpPr>
          <p:spPr>
            <a:xfrm>
              <a:off x="533400" y="2971800"/>
              <a:ext cx="7620000" cy="1143000"/>
            </a:xfrm>
            <a:prstGeom prst="rect">
              <a:avLst/>
            </a:prstGeom>
            <a:solidFill>
              <a:schemeClr val="bg2">
                <a:alpha val="5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ular Callout 41"/>
            <p:cNvSpPr/>
            <p:nvPr/>
          </p:nvSpPr>
          <p:spPr>
            <a:xfrm>
              <a:off x="838200" y="3276600"/>
              <a:ext cx="685800" cy="685800"/>
            </a:xfrm>
            <a:prstGeom prst="wedgeRectCallout">
              <a:avLst>
                <a:gd name="adj1" fmla="val -15239"/>
                <a:gd name="adj2" fmla="val -849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BOT</a:t>
              </a:r>
              <a:endParaRPr lang="en-US" dirty="0"/>
            </a:p>
          </p:txBody>
        </p:sp>
        <p:sp>
          <p:nvSpPr>
            <p:cNvPr id="43" name="Rectangular Callout 42"/>
            <p:cNvSpPr/>
            <p:nvPr/>
          </p:nvSpPr>
          <p:spPr>
            <a:xfrm>
              <a:off x="1722120" y="3276600"/>
              <a:ext cx="685800" cy="685800"/>
            </a:xfrm>
            <a:prstGeom prst="wedgeRectCallout">
              <a:avLst>
                <a:gd name="adj1" fmla="val -15239"/>
                <a:gd name="adj2" fmla="val -849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a:t>
              </a:r>
              <a:r>
                <a:rPr lang="en-US" dirty="0" smtClean="0"/>
                <a:t>OT</a:t>
              </a:r>
              <a:endParaRPr lang="en-US" dirty="0"/>
            </a:p>
          </p:txBody>
        </p:sp>
        <p:sp>
          <p:nvSpPr>
            <p:cNvPr id="44" name="Rectangular Callout 43"/>
            <p:cNvSpPr/>
            <p:nvPr/>
          </p:nvSpPr>
          <p:spPr>
            <a:xfrm>
              <a:off x="2606040" y="3276600"/>
              <a:ext cx="838200" cy="685800"/>
            </a:xfrm>
            <a:prstGeom prst="wedgeRectCallout">
              <a:avLst>
                <a:gd name="adj1" fmla="val -26809"/>
                <a:gd name="adj2" fmla="val -829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BOOT</a:t>
              </a:r>
              <a:endParaRPr lang="en-US" dirty="0"/>
            </a:p>
          </p:txBody>
        </p:sp>
        <p:sp>
          <p:nvSpPr>
            <p:cNvPr id="45" name="Rectangular Callout 44"/>
            <p:cNvSpPr/>
            <p:nvPr/>
          </p:nvSpPr>
          <p:spPr>
            <a:xfrm>
              <a:off x="3642360" y="3276600"/>
              <a:ext cx="914400" cy="685800"/>
            </a:xfrm>
            <a:prstGeom prst="wedgeRectCallout">
              <a:avLst>
                <a:gd name="adj1" fmla="val -31906"/>
                <a:gd name="adj2" fmla="val -8093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DBFO</a:t>
              </a:r>
              <a:endParaRPr lang="en-US" dirty="0"/>
            </a:p>
          </p:txBody>
        </p:sp>
        <p:sp>
          <p:nvSpPr>
            <p:cNvPr id="46" name="Rectangular Callout 45"/>
            <p:cNvSpPr/>
            <p:nvPr/>
          </p:nvSpPr>
          <p:spPr>
            <a:xfrm>
              <a:off x="4754880" y="3276600"/>
              <a:ext cx="1447800" cy="685800"/>
            </a:xfrm>
            <a:prstGeom prst="wedgeRectCallout">
              <a:avLst>
                <a:gd name="adj1" fmla="val -22895"/>
                <a:gd name="adj2" fmla="val -849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Operation concessions</a:t>
              </a:r>
              <a:endParaRPr lang="en-US" dirty="0"/>
            </a:p>
          </p:txBody>
        </p:sp>
        <p:sp>
          <p:nvSpPr>
            <p:cNvPr id="47" name="Rectangular Callout 46"/>
            <p:cNvSpPr/>
            <p:nvPr/>
          </p:nvSpPr>
          <p:spPr>
            <a:xfrm>
              <a:off x="6400800" y="3276600"/>
              <a:ext cx="1447800" cy="685800"/>
            </a:xfrm>
            <a:prstGeom prst="wedgeRectCallout">
              <a:avLst>
                <a:gd name="adj1" fmla="val -15239"/>
                <a:gd name="adj2" fmla="val -8497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Joint ventures</a:t>
              </a:r>
              <a:endParaRPr lang="en-US" dirty="0"/>
            </a:p>
          </p:txBody>
        </p:sp>
      </p:grpSp>
      <p:sp>
        <p:nvSpPr>
          <p:cNvPr id="48" name="TextBox 47"/>
          <p:cNvSpPr txBox="1"/>
          <p:nvPr/>
        </p:nvSpPr>
        <p:spPr>
          <a:xfrm>
            <a:off x="528935" y="2895600"/>
            <a:ext cx="553998" cy="1676400"/>
          </a:xfrm>
          <a:prstGeom prst="rect">
            <a:avLst/>
          </a:prstGeom>
          <a:solidFill>
            <a:schemeClr val="accent5">
              <a:lumMod val="50000"/>
            </a:schemeClr>
          </a:solidFill>
          <a:ln>
            <a:noFill/>
          </a:ln>
        </p:spPr>
        <p:style>
          <a:lnRef idx="1">
            <a:schemeClr val="accent3"/>
          </a:lnRef>
          <a:fillRef idx="2">
            <a:schemeClr val="accent3"/>
          </a:fillRef>
          <a:effectRef idx="1">
            <a:schemeClr val="accent3"/>
          </a:effectRef>
          <a:fontRef idx="minor">
            <a:schemeClr val="dk1"/>
          </a:fontRef>
        </p:style>
        <p:txBody>
          <a:bodyPr vert="vert270" wrap="square" rtlCol="0">
            <a:spAutoFit/>
          </a:bodyPr>
          <a:lstStyle/>
          <a:p>
            <a:pPr algn="ctr"/>
            <a:r>
              <a:rPr lang="en-US" sz="2400" dirty="0" smtClean="0">
                <a:solidFill>
                  <a:schemeClr val="bg2"/>
                </a:solidFill>
              </a:rPr>
              <a:t>partnership</a:t>
            </a:r>
            <a:endParaRPr lang="en-US" sz="2400" dirty="0">
              <a:solidFill>
                <a:schemeClr val="bg2"/>
              </a:solidFill>
            </a:endParaRPr>
          </a:p>
        </p:txBody>
      </p:sp>
      <p:sp>
        <p:nvSpPr>
          <p:cNvPr id="49" name="Rectangle 48"/>
          <p:cNvSpPr/>
          <p:nvPr/>
        </p:nvSpPr>
        <p:spPr>
          <a:xfrm>
            <a:off x="1143000" y="3962400"/>
            <a:ext cx="7620000" cy="609600"/>
          </a:xfrm>
          <a:prstGeom prst="rect">
            <a:avLst/>
          </a:prstGeom>
          <a:solidFill>
            <a:srgbClr val="FFC000"/>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en-US" sz="2000" b="1" dirty="0" smtClean="0"/>
              <a:t>[</a:t>
            </a:r>
            <a:r>
              <a:rPr lang="en-US" sz="2000" b="1" dirty="0" err="1" smtClean="0"/>
              <a:t>Govt+Private</a:t>
            </a:r>
            <a:r>
              <a:rPr lang="en-US" sz="2000" b="1" dirty="0" smtClean="0"/>
              <a:t>], [</a:t>
            </a:r>
            <a:r>
              <a:rPr lang="en-US" sz="2000" b="1" dirty="0" err="1" smtClean="0"/>
              <a:t>Govt+PSU+Private</a:t>
            </a:r>
            <a:r>
              <a:rPr lang="en-US" sz="2000" b="1" dirty="0" smtClean="0"/>
              <a:t>], [</a:t>
            </a:r>
            <a:r>
              <a:rPr lang="en-US" sz="2000" b="1" dirty="0" err="1" smtClean="0"/>
              <a:t>PSU+Private</a:t>
            </a:r>
            <a:r>
              <a:rPr lang="en-US" sz="2000" b="1" dirty="0" smtClean="0"/>
              <a:t>], </a:t>
            </a:r>
            <a:br>
              <a:rPr lang="en-US" sz="2000" b="1" dirty="0" smtClean="0"/>
            </a:br>
            <a:r>
              <a:rPr lang="en-US" sz="2000" b="1" dirty="0" smtClean="0"/>
              <a:t>[Body </a:t>
            </a:r>
            <a:r>
              <a:rPr lang="en-US" sz="2000" b="1" dirty="0" err="1" smtClean="0"/>
              <a:t>incorporate+Private</a:t>
            </a:r>
            <a:r>
              <a:rPr lang="en-US" sz="2000" b="1" dirty="0" smtClean="0"/>
              <a:t>], [SPV]</a:t>
            </a:r>
            <a:endParaRPr lang="en-US" sz="2000" b="1" dirty="0"/>
          </a:p>
        </p:txBody>
      </p:sp>
      <p:pic>
        <p:nvPicPr>
          <p:cNvPr id="54" name="Content Placeholder 3" descr="Red flag F logo.png"/>
          <p:cNvPicPr>
            <a:picLocks noGrp="1" noChangeAspect="1"/>
          </p:cNvPicPr>
          <p:nvPr>
            <p:ph idx="1"/>
          </p:nvPr>
        </p:nvPicPr>
        <p:blipFill>
          <a:blip r:embed="rId2" cstate="print"/>
          <a:stretch>
            <a:fillRect/>
          </a:stretch>
        </p:blipFill>
        <p:spPr>
          <a:xfrm>
            <a:off x="8408952" y="6226114"/>
            <a:ext cx="506448" cy="55568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dissolve">
                                      <p:cBhvr>
                                        <p:cTn id="7" dur="500"/>
                                        <p:tgtEl>
                                          <p:spTgt spid="2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dissolve">
                                      <p:cBhvr>
                                        <p:cTn id="11" dur="500"/>
                                        <p:tgtEl>
                                          <p:spTgt spid="29"/>
                                        </p:tgtEl>
                                      </p:cBhvr>
                                    </p:animEffect>
                                  </p:childTnLst>
                                </p:cTn>
                              </p:par>
                            </p:childTnLst>
                          </p:cTn>
                        </p:par>
                      </p:childTnLst>
                    </p:cTn>
                  </p:par>
                  <p:par>
                    <p:cTn id="12" fill="hold">
                      <p:stCondLst>
                        <p:cond delay="indefinite"/>
                      </p:stCondLst>
                      <p:childTnLst>
                        <p:par>
                          <p:cTn id="13" fill="hold">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dissolve">
                                      <p:cBhvr>
                                        <p:cTn id="16" dur="500"/>
                                        <p:tgtEl>
                                          <p:spTgt spid="35"/>
                                        </p:tgtEl>
                                      </p:cBhvr>
                                    </p:animEffect>
                                  </p:childTnLst>
                                </p:cTn>
                              </p:par>
                            </p:childTnLst>
                          </p:cTn>
                        </p:par>
                        <p:par>
                          <p:cTn id="17" fill="hold">
                            <p:stCondLst>
                              <p:cond delay="500"/>
                            </p:stCondLst>
                            <p:childTnLst>
                              <p:par>
                                <p:cTn id="18" presetID="9" presetClass="entr" presetSubtype="0" fill="hold" grpId="0" nodeType="afterEffect">
                                  <p:stCondLst>
                                    <p:cond delay="0"/>
                                  </p:stCondLst>
                                  <p:childTnLst>
                                    <p:set>
                                      <p:cBhvr>
                                        <p:cTn id="19" dur="1" fill="hold">
                                          <p:stCondLst>
                                            <p:cond delay="0"/>
                                          </p:stCondLst>
                                        </p:cTn>
                                        <p:tgtEl>
                                          <p:spTgt spid="36"/>
                                        </p:tgtEl>
                                        <p:attrNameLst>
                                          <p:attrName>style.visibility</p:attrName>
                                        </p:attrNameLst>
                                      </p:cBhvr>
                                      <p:to>
                                        <p:strVal val="visible"/>
                                      </p:to>
                                    </p:set>
                                    <p:animEffect transition="in" filter="dissolve">
                                      <p:cBhvr>
                                        <p:cTn id="20" dur="500"/>
                                        <p:tgtEl>
                                          <p:spTgt spid="36"/>
                                        </p:tgtEl>
                                      </p:cBhvr>
                                    </p:animEffect>
                                  </p:childTnLst>
                                </p:cTn>
                              </p:par>
                            </p:childTnLst>
                          </p:cTn>
                        </p:par>
                        <p:par>
                          <p:cTn id="21" fill="hold">
                            <p:stCondLst>
                              <p:cond delay="1000"/>
                            </p:stCondLst>
                            <p:childTnLst>
                              <p:par>
                                <p:cTn id="22" presetID="9" presetClass="entr" presetSubtype="0" fill="hold" grpId="0" nodeType="after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dissolve">
                                      <p:cBhvr>
                                        <p:cTn id="24" dur="500"/>
                                        <p:tgtEl>
                                          <p:spTgt spid="37"/>
                                        </p:tgtEl>
                                      </p:cBhvr>
                                    </p:animEffect>
                                  </p:childTnLst>
                                </p:cTn>
                              </p:par>
                            </p:childTnLst>
                          </p:cTn>
                        </p:par>
                        <p:par>
                          <p:cTn id="25" fill="hold">
                            <p:stCondLst>
                              <p:cond delay="1500"/>
                            </p:stCondLst>
                            <p:childTnLst>
                              <p:par>
                                <p:cTn id="26" presetID="9" presetClass="entr" presetSubtype="0" fill="hold" grpId="0" nodeType="afterEffect">
                                  <p:stCondLst>
                                    <p:cond delay="0"/>
                                  </p:stCondLst>
                                  <p:childTnLst>
                                    <p:set>
                                      <p:cBhvr>
                                        <p:cTn id="27" dur="1" fill="hold">
                                          <p:stCondLst>
                                            <p:cond delay="0"/>
                                          </p:stCondLst>
                                        </p:cTn>
                                        <p:tgtEl>
                                          <p:spTgt spid="38"/>
                                        </p:tgtEl>
                                        <p:attrNameLst>
                                          <p:attrName>style.visibility</p:attrName>
                                        </p:attrNameLst>
                                      </p:cBhvr>
                                      <p:to>
                                        <p:strVal val="visible"/>
                                      </p:to>
                                    </p:set>
                                    <p:animEffect transition="in" filter="dissolve">
                                      <p:cBhvr>
                                        <p:cTn id="28" dur="500"/>
                                        <p:tgtEl>
                                          <p:spTgt spid="38"/>
                                        </p:tgtEl>
                                      </p:cBhvr>
                                    </p:animEffect>
                                  </p:childTnLst>
                                </p:cTn>
                              </p:par>
                            </p:childTnLst>
                          </p:cTn>
                        </p:par>
                        <p:par>
                          <p:cTn id="29" fill="hold">
                            <p:stCondLst>
                              <p:cond delay="2000"/>
                            </p:stCondLst>
                            <p:childTnLst>
                              <p:par>
                                <p:cTn id="30" presetID="9" presetClass="entr" presetSubtype="0"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Effect transition="in" filter="dissolve">
                                      <p:cBhvr>
                                        <p:cTn id="32" dur="500"/>
                                        <p:tgtEl>
                                          <p:spTgt spid="39"/>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48"/>
                                        </p:tgtEl>
                                        <p:attrNameLst>
                                          <p:attrName>style.visibility</p:attrName>
                                        </p:attrNameLst>
                                      </p:cBhvr>
                                      <p:to>
                                        <p:strVal val="visible"/>
                                      </p:to>
                                    </p:set>
                                    <p:animEffect transition="in" filter="dissolve">
                                      <p:cBhvr>
                                        <p:cTn id="37" dur="500"/>
                                        <p:tgtEl>
                                          <p:spTgt spid="48"/>
                                        </p:tgtEl>
                                      </p:cBhvr>
                                    </p:animEffect>
                                  </p:childTnLst>
                                </p:cTn>
                              </p:par>
                            </p:childTnLst>
                          </p:cTn>
                        </p:par>
                        <p:par>
                          <p:cTn id="38" fill="hold">
                            <p:stCondLst>
                              <p:cond delay="500"/>
                            </p:stCondLst>
                            <p:childTnLst>
                              <p:par>
                                <p:cTn id="39" presetID="9" presetClass="entr" presetSubtype="0" fill="hold" nodeType="afterEffect">
                                  <p:stCondLst>
                                    <p:cond delay="0"/>
                                  </p:stCondLst>
                                  <p:childTnLst>
                                    <p:set>
                                      <p:cBhvr>
                                        <p:cTn id="40" dur="1" fill="hold">
                                          <p:stCondLst>
                                            <p:cond delay="0"/>
                                          </p:stCondLst>
                                        </p:cTn>
                                        <p:tgtEl>
                                          <p:spTgt spid="40"/>
                                        </p:tgtEl>
                                        <p:attrNameLst>
                                          <p:attrName>style.visibility</p:attrName>
                                        </p:attrNameLst>
                                      </p:cBhvr>
                                      <p:to>
                                        <p:strVal val="visible"/>
                                      </p:to>
                                    </p:set>
                                    <p:animEffect transition="in" filter="dissolve">
                                      <p:cBhvr>
                                        <p:cTn id="41" dur="500"/>
                                        <p:tgtEl>
                                          <p:spTgt spid="40"/>
                                        </p:tgtEl>
                                      </p:cBhvr>
                                    </p:animEffec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49"/>
                                        </p:tgtEl>
                                        <p:attrNameLst>
                                          <p:attrName>style.visibility</p:attrName>
                                        </p:attrNameLst>
                                      </p:cBhvr>
                                      <p:to>
                                        <p:strVal val="visible"/>
                                      </p:to>
                                    </p:set>
                                    <p:animEffect transition="in" filter="dissolve">
                                      <p:cBhvr>
                                        <p:cTn id="46" dur="500"/>
                                        <p:tgtEl>
                                          <p:spTgt spid="49"/>
                                        </p:tgtEl>
                                      </p:cBhvr>
                                    </p:animEffect>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nodeType="click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dissolve">
                                      <p:cBhvr>
                                        <p:cTn id="51" dur="500"/>
                                        <p:tgtEl>
                                          <p:spTgt spid="31"/>
                                        </p:tgtEl>
                                      </p:cBhvr>
                                    </p:animEffect>
                                  </p:childTnLst>
                                </p:cTn>
                              </p:par>
                              <p:par>
                                <p:cTn id="52" presetID="9" presetClass="entr" presetSubtype="0" fill="hold" nodeType="withEffect">
                                  <p:stCondLst>
                                    <p:cond delay="0"/>
                                  </p:stCondLst>
                                  <p:childTnLst>
                                    <p:set>
                                      <p:cBhvr>
                                        <p:cTn id="53" dur="1" fill="hold">
                                          <p:stCondLst>
                                            <p:cond delay="0"/>
                                          </p:stCondLst>
                                        </p:cTn>
                                        <p:tgtEl>
                                          <p:spTgt spid="30"/>
                                        </p:tgtEl>
                                        <p:attrNameLst>
                                          <p:attrName>style.visibility</p:attrName>
                                        </p:attrNameLst>
                                      </p:cBhvr>
                                      <p:to>
                                        <p:strVal val="visible"/>
                                      </p:to>
                                    </p:set>
                                    <p:animEffect transition="in" filter="dissolve">
                                      <p:cBhvr>
                                        <p:cTn id="54" dur="500"/>
                                        <p:tgtEl>
                                          <p:spTgt spid="30"/>
                                        </p:tgtEl>
                                      </p:cBhvr>
                                    </p:animEffect>
                                  </p:childTnLst>
                                </p:cTn>
                              </p:par>
                            </p:childTnLst>
                          </p:cTn>
                        </p:par>
                      </p:childTnLst>
                    </p:cTn>
                  </p:par>
                  <p:par>
                    <p:cTn id="55" fill="hold">
                      <p:stCondLst>
                        <p:cond delay="indefinite"/>
                      </p:stCondLst>
                      <p:childTnLst>
                        <p:par>
                          <p:cTn id="56" fill="hold">
                            <p:stCondLst>
                              <p:cond delay="0"/>
                            </p:stCondLst>
                            <p:childTnLst>
                              <p:par>
                                <p:cTn id="57" presetID="9" presetClass="entr" presetSubtype="0" fill="hold" nodeType="click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dissolve">
                                      <p:cBhvr>
                                        <p:cTn id="59" dur="500"/>
                                        <p:tgtEl>
                                          <p:spTgt spid="33"/>
                                        </p:tgtEl>
                                      </p:cBhvr>
                                    </p:animEffect>
                                  </p:childTnLst>
                                </p:cTn>
                              </p:par>
                              <p:par>
                                <p:cTn id="60" presetID="9" presetClass="entr" presetSubtype="0" fill="hold" grpId="0" nodeType="withEffect">
                                  <p:stCondLst>
                                    <p:cond delay="0"/>
                                  </p:stCondLst>
                                  <p:childTnLst>
                                    <p:set>
                                      <p:cBhvr>
                                        <p:cTn id="61" dur="1" fill="hold">
                                          <p:stCondLst>
                                            <p:cond delay="0"/>
                                          </p:stCondLst>
                                        </p:cTn>
                                        <p:tgtEl>
                                          <p:spTgt spid="32"/>
                                        </p:tgtEl>
                                        <p:attrNameLst>
                                          <p:attrName>style.visibility</p:attrName>
                                        </p:attrNameLst>
                                      </p:cBhvr>
                                      <p:to>
                                        <p:strVal val="visible"/>
                                      </p:to>
                                    </p:set>
                                    <p:animEffect transition="in" filter="dissolve">
                                      <p:cBhvr>
                                        <p:cTn id="6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29" grpId="0"/>
      <p:bldP spid="32" grpId="0"/>
      <p:bldP spid="35" grpId="0"/>
      <p:bldP spid="36" grpId="0"/>
      <p:bldP spid="37" grpId="0"/>
      <p:bldP spid="38" grpId="0"/>
      <p:bldP spid="39" grpId="0"/>
      <p:bldP spid="48" grpId="0" animBg="1"/>
      <p:bldP spid="4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ctr"/>
            <a:r>
              <a:rPr lang="en-US" b="1" dirty="0" smtClean="0"/>
              <a:t>Major issues in PPP projects</a:t>
            </a:r>
            <a:endParaRPr lang="en-US" b="1" dirty="0"/>
          </a:p>
        </p:txBody>
      </p:sp>
      <p:sp>
        <p:nvSpPr>
          <p:cNvPr id="4" name="Arc 3"/>
          <p:cNvSpPr/>
          <p:nvPr/>
        </p:nvSpPr>
        <p:spPr>
          <a:xfrm>
            <a:off x="-2776446" y="1524000"/>
            <a:ext cx="5486400" cy="5029200"/>
          </a:xfrm>
          <a:prstGeom prst="arc">
            <a:avLst>
              <a:gd name="adj1" fmla="val 16200000"/>
              <a:gd name="adj2" fmla="val 5418064"/>
            </a:avLst>
          </a:prstGeom>
          <a:solidFill>
            <a:schemeClr val="accent1">
              <a:lumMod val="50000"/>
            </a:schemeClr>
          </a:solidFill>
          <a:ln>
            <a:solidFill>
              <a:srgbClr val="FFC000"/>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5" name="TextBox 4"/>
          <p:cNvSpPr txBox="1"/>
          <p:nvPr/>
        </p:nvSpPr>
        <p:spPr>
          <a:xfrm flipH="1">
            <a:off x="3132514" y="1676400"/>
            <a:ext cx="2811086" cy="430887"/>
          </a:xfrm>
          <a:prstGeom prst="rect">
            <a:avLst/>
          </a:prstGeom>
          <a:noFill/>
        </p:spPr>
        <p:txBody>
          <a:bodyPr wrap="square" rtlCol="0">
            <a:spAutoFit/>
          </a:bodyPr>
          <a:lstStyle/>
          <a:p>
            <a:r>
              <a:rPr lang="en-US" sz="2200" b="1" dirty="0" smtClean="0">
                <a:solidFill>
                  <a:schemeClr val="tx2">
                    <a:lumMod val="75000"/>
                  </a:schemeClr>
                </a:solidFill>
                <a:latin typeface="Corbel" pitchFamily="34" charset="0"/>
              </a:rPr>
              <a:t>Selection process</a:t>
            </a:r>
            <a:endParaRPr lang="en-US" sz="2200" b="1" dirty="0">
              <a:solidFill>
                <a:schemeClr val="tx2">
                  <a:lumMod val="75000"/>
                </a:schemeClr>
              </a:solidFill>
              <a:latin typeface="Corbel" pitchFamily="34" charset="0"/>
            </a:endParaRPr>
          </a:p>
        </p:txBody>
      </p:sp>
      <p:sp>
        <p:nvSpPr>
          <p:cNvPr id="6" name="TextBox 5"/>
          <p:cNvSpPr txBox="1"/>
          <p:nvPr/>
        </p:nvSpPr>
        <p:spPr>
          <a:xfrm flipH="1">
            <a:off x="3193872" y="2769513"/>
            <a:ext cx="3986150" cy="430887"/>
          </a:xfrm>
          <a:prstGeom prst="rect">
            <a:avLst/>
          </a:prstGeom>
          <a:noFill/>
        </p:spPr>
        <p:txBody>
          <a:bodyPr wrap="square" rtlCol="0">
            <a:spAutoFit/>
          </a:bodyPr>
          <a:lstStyle/>
          <a:p>
            <a:r>
              <a:rPr lang="en-US" sz="2200" b="1" dirty="0" smtClean="0">
                <a:solidFill>
                  <a:schemeClr val="tx2">
                    <a:lumMod val="75000"/>
                  </a:schemeClr>
                </a:solidFill>
                <a:latin typeface="Corbel" pitchFamily="34" charset="0"/>
              </a:rPr>
              <a:t>RFP/ Tendering process</a:t>
            </a:r>
            <a:endParaRPr lang="en-US" sz="2200" b="1" dirty="0">
              <a:solidFill>
                <a:schemeClr val="tx2">
                  <a:lumMod val="75000"/>
                </a:schemeClr>
              </a:solidFill>
              <a:latin typeface="Corbel" pitchFamily="34" charset="0"/>
            </a:endParaRPr>
          </a:p>
        </p:txBody>
      </p:sp>
      <p:sp>
        <p:nvSpPr>
          <p:cNvPr id="7" name="TextBox 6"/>
          <p:cNvSpPr txBox="1"/>
          <p:nvPr/>
        </p:nvSpPr>
        <p:spPr>
          <a:xfrm flipH="1">
            <a:off x="3191890" y="3836313"/>
            <a:ext cx="4809110" cy="430887"/>
          </a:xfrm>
          <a:prstGeom prst="rect">
            <a:avLst/>
          </a:prstGeom>
          <a:noFill/>
        </p:spPr>
        <p:txBody>
          <a:bodyPr wrap="square" rtlCol="0">
            <a:spAutoFit/>
          </a:bodyPr>
          <a:lstStyle/>
          <a:p>
            <a:r>
              <a:rPr lang="en-US" sz="2200" b="1" dirty="0" smtClean="0">
                <a:solidFill>
                  <a:schemeClr val="tx2">
                    <a:lumMod val="75000"/>
                  </a:schemeClr>
                </a:solidFill>
                <a:latin typeface="Corbel" pitchFamily="34" charset="0"/>
              </a:rPr>
              <a:t>Negotiation and Contracting stage</a:t>
            </a:r>
            <a:endParaRPr lang="en-US" sz="2200" b="1" dirty="0">
              <a:solidFill>
                <a:schemeClr val="tx2">
                  <a:lumMod val="75000"/>
                </a:schemeClr>
              </a:solidFill>
              <a:latin typeface="Corbel" pitchFamily="34" charset="0"/>
            </a:endParaRPr>
          </a:p>
        </p:txBody>
      </p:sp>
      <p:sp>
        <p:nvSpPr>
          <p:cNvPr id="8" name="TextBox 7"/>
          <p:cNvSpPr txBox="1"/>
          <p:nvPr/>
        </p:nvSpPr>
        <p:spPr>
          <a:xfrm flipH="1">
            <a:off x="3167154" y="4903113"/>
            <a:ext cx="4038600" cy="430887"/>
          </a:xfrm>
          <a:prstGeom prst="rect">
            <a:avLst/>
          </a:prstGeom>
          <a:noFill/>
        </p:spPr>
        <p:txBody>
          <a:bodyPr wrap="square" rtlCol="0">
            <a:spAutoFit/>
          </a:bodyPr>
          <a:lstStyle/>
          <a:p>
            <a:r>
              <a:rPr lang="en-US" sz="2200" b="1" dirty="0" smtClean="0">
                <a:solidFill>
                  <a:schemeClr val="tx2">
                    <a:lumMod val="75000"/>
                  </a:schemeClr>
                </a:solidFill>
                <a:latin typeface="Corbel" pitchFamily="34" charset="0"/>
              </a:rPr>
              <a:t>Construction stage</a:t>
            </a:r>
            <a:endParaRPr lang="en-US" sz="2200" dirty="0">
              <a:solidFill>
                <a:prstClr val="white">
                  <a:lumMod val="50000"/>
                </a:prstClr>
              </a:solidFill>
              <a:latin typeface="Corbel" pitchFamily="34" charset="0"/>
            </a:endParaRPr>
          </a:p>
        </p:txBody>
      </p:sp>
      <p:sp>
        <p:nvSpPr>
          <p:cNvPr id="9" name="Oval 8"/>
          <p:cNvSpPr/>
          <p:nvPr/>
        </p:nvSpPr>
        <p:spPr>
          <a:xfrm>
            <a:off x="2716147" y="1813707"/>
            <a:ext cx="249381" cy="180109"/>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Oval 9"/>
          <p:cNvSpPr/>
          <p:nvPr/>
        </p:nvSpPr>
        <p:spPr>
          <a:xfrm>
            <a:off x="2786154" y="2921913"/>
            <a:ext cx="249381" cy="180109"/>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 name="Oval 10"/>
          <p:cNvSpPr/>
          <p:nvPr/>
        </p:nvSpPr>
        <p:spPr>
          <a:xfrm>
            <a:off x="2786154" y="3961004"/>
            <a:ext cx="249381" cy="180109"/>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Oval 11"/>
          <p:cNvSpPr/>
          <p:nvPr/>
        </p:nvSpPr>
        <p:spPr>
          <a:xfrm>
            <a:off x="2786154" y="5001491"/>
            <a:ext cx="249381" cy="180109"/>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 name="Arc 12"/>
          <p:cNvSpPr/>
          <p:nvPr/>
        </p:nvSpPr>
        <p:spPr>
          <a:xfrm>
            <a:off x="-1862046" y="2362200"/>
            <a:ext cx="3733800" cy="3352800"/>
          </a:xfrm>
          <a:prstGeom prst="arc">
            <a:avLst>
              <a:gd name="adj1" fmla="val 16200000"/>
              <a:gd name="adj2" fmla="val 5359794"/>
            </a:avLst>
          </a:prstGeom>
          <a:solidFill>
            <a:schemeClr val="accent1">
              <a:lumMod val="40000"/>
              <a:lumOff val="60000"/>
            </a:schemeClr>
          </a:solidFill>
          <a:ln>
            <a:noFill/>
          </a:ln>
          <a:effectLst>
            <a:innerShdw blurRad="304800" dist="50800" dir="18900000">
              <a:prstClr val="black">
                <a:alpha val="14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14" name="Group 24"/>
          <p:cNvGrpSpPr/>
          <p:nvPr/>
        </p:nvGrpSpPr>
        <p:grpSpPr>
          <a:xfrm rot="5400000">
            <a:off x="-1747748" y="4152901"/>
            <a:ext cx="4267200" cy="228597"/>
            <a:chOff x="-3200400" y="3314700"/>
            <a:chExt cx="6246420" cy="228600"/>
          </a:xfrm>
          <a:solidFill>
            <a:srgbClr val="FFC000"/>
          </a:solidFill>
        </p:grpSpPr>
        <p:sp>
          <p:nvSpPr>
            <p:cNvPr id="15" name="Rounded Rectangle 14"/>
            <p:cNvSpPr/>
            <p:nvPr/>
          </p:nvSpPr>
          <p:spPr>
            <a:xfrm rot="5400000">
              <a:off x="1331520" y="1828800"/>
              <a:ext cx="228600" cy="3200400"/>
            </a:xfrm>
            <a:prstGeom prst="roundRect">
              <a:avLst>
                <a:gd name="adj" fmla="val 35051"/>
              </a:avLst>
            </a:prstGeom>
            <a:grpFill/>
            <a:ln>
              <a:solidFill>
                <a:schemeClr val="tx1"/>
              </a:solid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 name="Rounded Rectangle 15"/>
            <p:cNvSpPr/>
            <p:nvPr/>
          </p:nvSpPr>
          <p:spPr>
            <a:xfrm rot="5400000">
              <a:off x="-1714500" y="1828800"/>
              <a:ext cx="228600" cy="3200400"/>
            </a:xfrm>
            <a:prstGeom prst="roundRect">
              <a:avLst>
                <a:gd name="adj" fmla="val 35051"/>
              </a:avLst>
            </a:prstGeom>
            <a:grpFill/>
            <a:ln>
              <a:noFill/>
            </a:ln>
            <a:effectLst>
              <a:outerShdw blurRad="107950" dist="12700" dir="5400000" algn="ctr">
                <a:srgbClr val="000000"/>
              </a:outerShdw>
            </a:effectLst>
            <a:scene3d>
              <a:camera prst="orthographicFront">
                <a:rot lat="0" lon="0" rev="0"/>
              </a:camera>
              <a:lightRig rig="soft" dir="t">
                <a:rot lat="0" lon="0" rev="0"/>
              </a:lightRig>
            </a:scene3d>
            <a:sp3d prstMaterial="matte">
              <a:bevelT w="63500" h="63500"/>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sp>
        <p:nvSpPr>
          <p:cNvPr id="17" name="TextBox 16"/>
          <p:cNvSpPr txBox="1"/>
          <p:nvPr/>
        </p:nvSpPr>
        <p:spPr>
          <a:xfrm flipH="1">
            <a:off x="3167154" y="5957041"/>
            <a:ext cx="4038600" cy="430887"/>
          </a:xfrm>
          <a:prstGeom prst="rect">
            <a:avLst/>
          </a:prstGeom>
          <a:noFill/>
        </p:spPr>
        <p:txBody>
          <a:bodyPr wrap="square" rtlCol="0">
            <a:spAutoFit/>
          </a:bodyPr>
          <a:lstStyle/>
          <a:p>
            <a:r>
              <a:rPr lang="en-US" sz="2200" b="1" dirty="0" smtClean="0">
                <a:solidFill>
                  <a:schemeClr val="tx2">
                    <a:lumMod val="75000"/>
                  </a:schemeClr>
                </a:solidFill>
                <a:latin typeface="Corbel" pitchFamily="34" charset="0"/>
              </a:rPr>
              <a:t>Operation</a:t>
            </a:r>
            <a:endParaRPr lang="en-US" sz="2200" dirty="0">
              <a:solidFill>
                <a:prstClr val="white">
                  <a:lumMod val="50000"/>
                </a:prstClr>
              </a:solidFill>
              <a:latin typeface="Corbel" pitchFamily="34" charset="0"/>
            </a:endParaRPr>
          </a:p>
        </p:txBody>
      </p:sp>
      <p:sp>
        <p:nvSpPr>
          <p:cNvPr id="18" name="Oval 17"/>
          <p:cNvSpPr/>
          <p:nvPr/>
        </p:nvSpPr>
        <p:spPr>
          <a:xfrm>
            <a:off x="2786154" y="6109441"/>
            <a:ext cx="249381" cy="180109"/>
          </a:xfrm>
          <a:prstGeom prst="ellipse">
            <a:avLst/>
          </a:prstGeom>
          <a:solidFill>
            <a:schemeClr val="accent3">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chemeClr val="bg1"/>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19" name="Content Placeholder 3" descr="Red flag F logo.png"/>
          <p:cNvPicPr>
            <a:picLocks noGrp="1" noChangeAspect="1"/>
          </p:cNvPicPr>
          <p:nvPr>
            <p:ph idx="1"/>
          </p:nvPr>
        </p:nvPicPr>
        <p:blipFill>
          <a:blip r:embed="rId2" cstate="print"/>
          <a:stretch>
            <a:fillRect/>
          </a:stretch>
        </p:blipFill>
        <p:spPr>
          <a:xfrm>
            <a:off x="8408952" y="6226114"/>
            <a:ext cx="506448" cy="55568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8160000">
                                      <p:cBhvr>
                                        <p:cTn id="6" dur="1000" fill="hold"/>
                                        <p:tgtEl>
                                          <p:spTgt spid="14"/>
                                        </p:tgtEl>
                                        <p:attrNameLst>
                                          <p:attrName>r</p:attrName>
                                        </p:attrNameLst>
                                      </p:cBhvr>
                                    </p:animRot>
                                  </p:childTnLst>
                                </p:cTn>
                              </p:par>
                            </p:childTnLst>
                          </p:cTn>
                        </p:par>
                        <p:par>
                          <p:cTn id="7" fill="hold">
                            <p:stCondLst>
                              <p:cond delay="1000"/>
                            </p:stCondLst>
                            <p:childTnLst>
                              <p:par>
                                <p:cTn id="8" presetID="1" presetClass="emph" presetSubtype="2" fill="hold" nodeType="afterEffect">
                                  <p:stCondLst>
                                    <p:cond delay="0"/>
                                  </p:stCondLst>
                                  <p:childTnLst>
                                    <p:animClr clrSpc="rgb" dir="cw">
                                      <p:cBhvr>
                                        <p:cTn id="9" dur="500" fill="hold"/>
                                        <p:tgtEl>
                                          <p:spTgt spid="9"/>
                                        </p:tgtEl>
                                        <p:attrNameLst>
                                          <p:attrName>fillcolor</p:attrName>
                                        </p:attrNameLst>
                                      </p:cBhvr>
                                      <p:to>
                                        <a:srgbClr val="829975"/>
                                      </p:to>
                                    </p:animClr>
                                    <p:set>
                                      <p:cBhvr>
                                        <p:cTn id="10" dur="500" fill="hold"/>
                                        <p:tgtEl>
                                          <p:spTgt spid="9"/>
                                        </p:tgtEl>
                                        <p:attrNameLst>
                                          <p:attrName>fill.type</p:attrName>
                                        </p:attrNameLst>
                                      </p:cBhvr>
                                      <p:to>
                                        <p:strVal val="solid"/>
                                      </p:to>
                                    </p:set>
                                    <p:set>
                                      <p:cBhvr>
                                        <p:cTn id="11" dur="500" fill="hold"/>
                                        <p:tgtEl>
                                          <p:spTgt spid="9"/>
                                        </p:tgtEl>
                                        <p:attrNameLst>
                                          <p:attrName>fill.on</p:attrName>
                                        </p:attrNameLst>
                                      </p:cBhvr>
                                      <p:to>
                                        <p:strVal val="true"/>
                                      </p:to>
                                    </p:set>
                                  </p:childTnLst>
                                </p:cTn>
                              </p:par>
                              <p:par>
                                <p:cTn id="12" presetID="10" presetClass="entr" presetSubtype="0" fill="hold" grpId="0" nodeType="with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nodeType="clickEffect">
                                  <p:stCondLst>
                                    <p:cond delay="0"/>
                                  </p:stCondLst>
                                  <p:childTnLst>
                                    <p:animRot by="1080000">
                                      <p:cBhvr>
                                        <p:cTn id="18" dur="500" fill="hold"/>
                                        <p:tgtEl>
                                          <p:spTgt spid="14"/>
                                        </p:tgtEl>
                                        <p:attrNameLst>
                                          <p:attrName>r</p:attrName>
                                        </p:attrNameLst>
                                      </p:cBhvr>
                                    </p:animRot>
                                  </p:childTnLst>
                                </p:cTn>
                              </p:par>
                            </p:childTnLst>
                          </p:cTn>
                        </p:par>
                        <p:par>
                          <p:cTn id="19" fill="hold">
                            <p:stCondLst>
                              <p:cond delay="500"/>
                            </p:stCondLst>
                            <p:childTnLst>
                              <p:par>
                                <p:cTn id="20" presetID="1" presetClass="emph" presetSubtype="2" fill="hold" nodeType="afterEffect">
                                  <p:stCondLst>
                                    <p:cond delay="0"/>
                                  </p:stCondLst>
                                  <p:childTnLst>
                                    <p:animClr clrSpc="rgb" dir="cw">
                                      <p:cBhvr>
                                        <p:cTn id="21" dur="500" fill="hold"/>
                                        <p:tgtEl>
                                          <p:spTgt spid="10"/>
                                        </p:tgtEl>
                                        <p:attrNameLst>
                                          <p:attrName>fillcolor</p:attrName>
                                        </p:attrNameLst>
                                      </p:cBhvr>
                                      <p:to>
                                        <a:srgbClr val="829975"/>
                                      </p:to>
                                    </p:animClr>
                                    <p:set>
                                      <p:cBhvr>
                                        <p:cTn id="22" dur="500" fill="hold"/>
                                        <p:tgtEl>
                                          <p:spTgt spid="10"/>
                                        </p:tgtEl>
                                        <p:attrNameLst>
                                          <p:attrName>fill.type</p:attrName>
                                        </p:attrNameLst>
                                      </p:cBhvr>
                                      <p:to>
                                        <p:strVal val="solid"/>
                                      </p:to>
                                    </p:set>
                                    <p:set>
                                      <p:cBhvr>
                                        <p:cTn id="23" dur="500" fill="hold"/>
                                        <p:tgtEl>
                                          <p:spTgt spid="10"/>
                                        </p:tgtEl>
                                        <p:attrNameLst>
                                          <p:attrName>fill.on</p:attrName>
                                        </p:attrNameLst>
                                      </p:cBhvr>
                                      <p:to>
                                        <p:strVal val="true"/>
                                      </p:to>
                                    </p:se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nodeType="clickEffect">
                                  <p:stCondLst>
                                    <p:cond delay="0"/>
                                  </p:stCondLst>
                                  <p:childTnLst>
                                    <p:animRot by="1500000">
                                      <p:cBhvr>
                                        <p:cTn id="30" dur="500" fill="hold"/>
                                        <p:tgtEl>
                                          <p:spTgt spid="14"/>
                                        </p:tgtEl>
                                        <p:attrNameLst>
                                          <p:attrName>r</p:attrName>
                                        </p:attrNameLst>
                                      </p:cBhvr>
                                    </p:animRot>
                                  </p:childTnLst>
                                </p:cTn>
                              </p:par>
                            </p:childTnLst>
                          </p:cTn>
                        </p:par>
                        <p:par>
                          <p:cTn id="31" fill="hold">
                            <p:stCondLst>
                              <p:cond delay="500"/>
                            </p:stCondLst>
                            <p:childTnLst>
                              <p:par>
                                <p:cTn id="32" presetID="1" presetClass="emph" presetSubtype="2" fill="hold" nodeType="afterEffect">
                                  <p:stCondLst>
                                    <p:cond delay="0"/>
                                  </p:stCondLst>
                                  <p:childTnLst>
                                    <p:animClr clrSpc="rgb" dir="cw">
                                      <p:cBhvr>
                                        <p:cTn id="33" dur="500" fill="hold"/>
                                        <p:tgtEl>
                                          <p:spTgt spid="11"/>
                                        </p:tgtEl>
                                        <p:attrNameLst>
                                          <p:attrName>fillcolor</p:attrName>
                                        </p:attrNameLst>
                                      </p:cBhvr>
                                      <p:to>
                                        <a:srgbClr val="829975"/>
                                      </p:to>
                                    </p:animClr>
                                    <p:set>
                                      <p:cBhvr>
                                        <p:cTn id="34" dur="500" fill="hold"/>
                                        <p:tgtEl>
                                          <p:spTgt spid="11"/>
                                        </p:tgtEl>
                                        <p:attrNameLst>
                                          <p:attrName>fill.type</p:attrName>
                                        </p:attrNameLst>
                                      </p:cBhvr>
                                      <p:to>
                                        <p:strVal val="solid"/>
                                      </p:to>
                                    </p:set>
                                    <p:set>
                                      <p:cBhvr>
                                        <p:cTn id="35" dur="500" fill="hold"/>
                                        <p:tgtEl>
                                          <p:spTgt spid="11"/>
                                        </p:tgtEl>
                                        <p:attrNameLst>
                                          <p:attrName>fill.on</p:attrName>
                                        </p:attrNameLst>
                                      </p:cBhvr>
                                      <p:to>
                                        <p:strVal val="true"/>
                                      </p:to>
                                    </p:set>
                                  </p:childTnLst>
                                </p:cTn>
                              </p:par>
                              <p:par>
                                <p:cTn id="36" presetID="10" presetClass="entr" presetSubtype="0" fill="hold" grpId="0" nodeType="with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fade">
                                      <p:cBhvr>
                                        <p:cTn id="38" dur="500"/>
                                        <p:tgtEl>
                                          <p:spTgt spid="7"/>
                                        </p:tgtEl>
                                      </p:cBhvr>
                                    </p:animEffect>
                                  </p:childTnLst>
                                </p:cTn>
                              </p:par>
                            </p:childTnLst>
                          </p:cTn>
                        </p:par>
                      </p:childTnLst>
                    </p:cTn>
                  </p:par>
                  <p:par>
                    <p:cTn id="39" fill="hold">
                      <p:stCondLst>
                        <p:cond delay="indefinite"/>
                      </p:stCondLst>
                      <p:childTnLst>
                        <p:par>
                          <p:cTn id="40" fill="hold">
                            <p:stCondLst>
                              <p:cond delay="0"/>
                            </p:stCondLst>
                            <p:childTnLst>
                              <p:par>
                                <p:cTn id="41" presetID="8" presetClass="emph" presetSubtype="0" fill="hold" nodeType="clickEffect">
                                  <p:stCondLst>
                                    <p:cond delay="0"/>
                                  </p:stCondLst>
                                  <p:childTnLst>
                                    <p:animRot by="1500000">
                                      <p:cBhvr>
                                        <p:cTn id="42" dur="500" fill="hold"/>
                                        <p:tgtEl>
                                          <p:spTgt spid="14"/>
                                        </p:tgtEl>
                                        <p:attrNameLst>
                                          <p:attrName>r</p:attrName>
                                        </p:attrNameLst>
                                      </p:cBhvr>
                                    </p:animRot>
                                  </p:childTnLst>
                                </p:cTn>
                              </p:par>
                            </p:childTnLst>
                          </p:cTn>
                        </p:par>
                        <p:par>
                          <p:cTn id="43" fill="hold">
                            <p:stCondLst>
                              <p:cond delay="500"/>
                            </p:stCondLst>
                            <p:childTnLst>
                              <p:par>
                                <p:cTn id="44" presetID="1" presetClass="emph" presetSubtype="2" fill="hold" nodeType="afterEffect">
                                  <p:stCondLst>
                                    <p:cond delay="0"/>
                                  </p:stCondLst>
                                  <p:childTnLst>
                                    <p:animClr clrSpc="rgb" dir="cw">
                                      <p:cBhvr>
                                        <p:cTn id="45" dur="500" fill="hold"/>
                                        <p:tgtEl>
                                          <p:spTgt spid="12"/>
                                        </p:tgtEl>
                                        <p:attrNameLst>
                                          <p:attrName>fillcolor</p:attrName>
                                        </p:attrNameLst>
                                      </p:cBhvr>
                                      <p:to>
                                        <a:srgbClr val="829975"/>
                                      </p:to>
                                    </p:animClr>
                                    <p:set>
                                      <p:cBhvr>
                                        <p:cTn id="46" dur="500" fill="hold"/>
                                        <p:tgtEl>
                                          <p:spTgt spid="12"/>
                                        </p:tgtEl>
                                        <p:attrNameLst>
                                          <p:attrName>fill.type</p:attrName>
                                        </p:attrNameLst>
                                      </p:cBhvr>
                                      <p:to>
                                        <p:strVal val="solid"/>
                                      </p:to>
                                    </p:set>
                                    <p:set>
                                      <p:cBhvr>
                                        <p:cTn id="47" dur="500" fill="hold"/>
                                        <p:tgtEl>
                                          <p:spTgt spid="12"/>
                                        </p:tgtEl>
                                        <p:attrNameLst>
                                          <p:attrName>fill.on</p:attrName>
                                        </p:attrNameLst>
                                      </p:cBhvr>
                                      <p:to>
                                        <p:strVal val="true"/>
                                      </p:to>
                                    </p:set>
                                  </p:childTnLst>
                                </p:cTn>
                              </p:par>
                              <p:par>
                                <p:cTn id="48" presetID="10" presetClass="entr" presetSubtype="0" fill="hold" grpId="0" nodeType="withEffect">
                                  <p:stCondLst>
                                    <p:cond delay="0"/>
                                  </p:stCondLst>
                                  <p:childTnLst>
                                    <p:set>
                                      <p:cBhvr>
                                        <p:cTn id="49" dur="1" fill="hold">
                                          <p:stCondLst>
                                            <p:cond delay="0"/>
                                          </p:stCondLst>
                                        </p:cTn>
                                        <p:tgtEl>
                                          <p:spTgt spid="8"/>
                                        </p:tgtEl>
                                        <p:attrNameLst>
                                          <p:attrName>style.visibility</p:attrName>
                                        </p:attrNameLst>
                                      </p:cBhvr>
                                      <p:to>
                                        <p:strVal val="visible"/>
                                      </p:to>
                                    </p:set>
                                    <p:animEffect transition="in" filter="fade">
                                      <p:cBhvr>
                                        <p:cTn id="50" dur="500"/>
                                        <p:tgtEl>
                                          <p:spTgt spid="8"/>
                                        </p:tgtEl>
                                      </p:cBhvr>
                                    </p:animEffect>
                                  </p:childTnLst>
                                </p:cTn>
                              </p:par>
                            </p:childTnLst>
                          </p:cTn>
                        </p:par>
                      </p:childTnLst>
                    </p:cTn>
                  </p:par>
                  <p:par>
                    <p:cTn id="51" fill="hold">
                      <p:stCondLst>
                        <p:cond delay="indefinite"/>
                      </p:stCondLst>
                      <p:childTnLst>
                        <p:par>
                          <p:cTn id="52" fill="hold">
                            <p:stCondLst>
                              <p:cond delay="0"/>
                            </p:stCondLst>
                            <p:childTnLst>
                              <p:par>
                                <p:cTn id="53" presetID="8" presetClass="emph" presetSubtype="0" fill="hold" nodeType="clickEffect">
                                  <p:stCondLst>
                                    <p:cond delay="0"/>
                                  </p:stCondLst>
                                  <p:childTnLst>
                                    <p:animRot by="900000">
                                      <p:cBhvr>
                                        <p:cTn id="54" dur="500" fill="hold"/>
                                        <p:tgtEl>
                                          <p:spTgt spid="14"/>
                                        </p:tgtEl>
                                        <p:attrNameLst>
                                          <p:attrName>r</p:attrName>
                                        </p:attrNameLst>
                                      </p:cBhvr>
                                    </p:animRot>
                                  </p:childTnLst>
                                </p:cTn>
                              </p:par>
                            </p:childTnLst>
                          </p:cTn>
                        </p:par>
                        <p:par>
                          <p:cTn id="55" fill="hold">
                            <p:stCondLst>
                              <p:cond delay="500"/>
                            </p:stCondLst>
                            <p:childTnLst>
                              <p:par>
                                <p:cTn id="56" presetID="1" presetClass="emph" presetSubtype="2" fill="hold" nodeType="afterEffect">
                                  <p:stCondLst>
                                    <p:cond delay="0"/>
                                  </p:stCondLst>
                                  <p:childTnLst>
                                    <p:animClr clrSpc="rgb" dir="cw">
                                      <p:cBhvr>
                                        <p:cTn id="57" dur="500" fill="hold"/>
                                        <p:tgtEl>
                                          <p:spTgt spid="18"/>
                                        </p:tgtEl>
                                        <p:attrNameLst>
                                          <p:attrName>fillcolor</p:attrName>
                                        </p:attrNameLst>
                                      </p:cBhvr>
                                      <p:to>
                                        <a:srgbClr val="829975"/>
                                      </p:to>
                                    </p:animClr>
                                    <p:set>
                                      <p:cBhvr>
                                        <p:cTn id="58" dur="500" fill="hold"/>
                                        <p:tgtEl>
                                          <p:spTgt spid="18"/>
                                        </p:tgtEl>
                                        <p:attrNameLst>
                                          <p:attrName>fill.type</p:attrName>
                                        </p:attrNameLst>
                                      </p:cBhvr>
                                      <p:to>
                                        <p:strVal val="solid"/>
                                      </p:to>
                                    </p:set>
                                    <p:set>
                                      <p:cBhvr>
                                        <p:cTn id="59" dur="500" fill="hold"/>
                                        <p:tgtEl>
                                          <p:spTgt spid="18"/>
                                        </p:tgtEl>
                                        <p:attrNameLst>
                                          <p:attrName>fill.on</p:attrName>
                                        </p:attrNameLst>
                                      </p:cBhvr>
                                      <p:to>
                                        <p:strVal val="true"/>
                                      </p:to>
                                    </p:set>
                                  </p:childTnLst>
                                </p:cTn>
                              </p:par>
                              <p:par>
                                <p:cTn id="60" presetID="10" presetClass="entr" presetSubtype="0" fill="hold" grpId="0" nodeType="with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Recognizing the </a:t>
            </a:r>
            <a:r>
              <a:rPr lang="en-US" b="1" dirty="0" smtClean="0"/>
              <a:t>concerns and PPP practices</a:t>
            </a:r>
            <a:endParaRPr lang="en-US" b="1" dirty="0"/>
          </a:p>
        </p:txBody>
      </p:sp>
      <p:sp>
        <p:nvSpPr>
          <p:cNvPr id="4" name="Round Same Side Corner Rectangle 3"/>
          <p:cNvSpPr/>
          <p:nvPr/>
        </p:nvSpPr>
        <p:spPr>
          <a:xfrm>
            <a:off x="762000" y="1523999"/>
            <a:ext cx="1219200" cy="533400"/>
          </a:xfrm>
          <a:prstGeom prst="round2SameRect">
            <a:avLst/>
          </a:prstGeom>
          <a:solidFill>
            <a:srgbClr val="C0000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50800" h="50800"/>
          </a:sp3d>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rtlCol="0" anchor="ctr"/>
          <a:lstStyle/>
          <a:p>
            <a:pPr algn="ctr"/>
            <a:endParaRPr lang="en-US">
              <a:solidFill>
                <a:prstClr val="white"/>
              </a:solidFill>
            </a:endParaRPr>
          </a:p>
        </p:txBody>
      </p:sp>
      <p:sp>
        <p:nvSpPr>
          <p:cNvPr id="5" name="TextBox 4"/>
          <p:cNvSpPr txBox="1"/>
          <p:nvPr/>
        </p:nvSpPr>
        <p:spPr>
          <a:xfrm>
            <a:off x="890917" y="1575256"/>
            <a:ext cx="984554" cy="430883"/>
          </a:xfrm>
          <a:prstGeom prst="rect">
            <a:avLst/>
          </a:prstGeom>
          <a:noFill/>
        </p:spPr>
        <p:txBody>
          <a:bodyPr wrap="none" lIns="91435" tIns="45718" rIns="91435" bIns="45718" rtlCol="0">
            <a:spAutoFit/>
          </a:bodyPr>
          <a:lstStyle/>
          <a:p>
            <a:pPr algn="ctr"/>
            <a:r>
              <a:rPr lang="en-US" sz="2200" dirty="0" smtClean="0">
                <a:solidFill>
                  <a:prstClr val="white"/>
                </a:solidFill>
                <a:latin typeface="Tw Cen MT Condensed" pitchFamily="34" charset="0"/>
              </a:rPr>
              <a:t>Selection </a:t>
            </a:r>
            <a:endParaRPr lang="en-US" sz="2200" dirty="0">
              <a:solidFill>
                <a:prstClr val="white"/>
              </a:solidFill>
              <a:latin typeface="Tw Cen MT Condensed" pitchFamily="34" charset="0"/>
            </a:endParaRPr>
          </a:p>
        </p:txBody>
      </p:sp>
      <p:sp>
        <p:nvSpPr>
          <p:cNvPr id="6" name="TextBox 5"/>
          <p:cNvSpPr txBox="1"/>
          <p:nvPr/>
        </p:nvSpPr>
        <p:spPr>
          <a:xfrm>
            <a:off x="2496161" y="1575256"/>
            <a:ext cx="1005009" cy="430883"/>
          </a:xfrm>
          <a:prstGeom prst="rect">
            <a:avLst/>
          </a:prstGeom>
          <a:noFill/>
        </p:spPr>
        <p:txBody>
          <a:bodyPr wrap="none" lIns="91435" tIns="45718" rIns="91435" bIns="45718" rtlCol="0">
            <a:spAutoFit/>
          </a:bodyPr>
          <a:lstStyle/>
          <a:p>
            <a:pPr algn="ctr"/>
            <a:r>
              <a:rPr lang="en-US" sz="2200" dirty="0" smtClean="0">
                <a:solidFill>
                  <a:prstClr val="white"/>
                </a:solidFill>
                <a:latin typeface="Tw Cen MT Condensed" pitchFamily="34" charset="0"/>
              </a:rPr>
              <a:t>Tendering</a:t>
            </a:r>
            <a:endParaRPr lang="en-US" sz="2200" dirty="0">
              <a:solidFill>
                <a:prstClr val="white"/>
              </a:solidFill>
              <a:latin typeface="Tw Cen MT Condensed" pitchFamily="34" charset="0"/>
            </a:endParaRPr>
          </a:p>
        </p:txBody>
      </p:sp>
      <p:sp>
        <p:nvSpPr>
          <p:cNvPr id="7" name="TextBox 6"/>
          <p:cNvSpPr txBox="1"/>
          <p:nvPr/>
        </p:nvSpPr>
        <p:spPr>
          <a:xfrm>
            <a:off x="3934186" y="1575256"/>
            <a:ext cx="1141649" cy="430883"/>
          </a:xfrm>
          <a:prstGeom prst="rect">
            <a:avLst/>
          </a:prstGeom>
          <a:noFill/>
        </p:spPr>
        <p:txBody>
          <a:bodyPr wrap="none" lIns="91435" tIns="45718" rIns="91435" bIns="45718" rtlCol="0">
            <a:spAutoFit/>
          </a:bodyPr>
          <a:lstStyle/>
          <a:p>
            <a:pPr algn="ctr"/>
            <a:r>
              <a:rPr lang="en-US" sz="2200" dirty="0" smtClean="0">
                <a:solidFill>
                  <a:prstClr val="white"/>
                </a:solidFill>
                <a:latin typeface="Tw Cen MT Condensed" pitchFamily="34" charset="0"/>
              </a:rPr>
              <a:t>Negotiation</a:t>
            </a:r>
            <a:endParaRPr lang="en-US" sz="2200" dirty="0">
              <a:solidFill>
                <a:prstClr val="white"/>
              </a:solidFill>
              <a:latin typeface="Tw Cen MT Condensed" pitchFamily="34" charset="0"/>
            </a:endParaRPr>
          </a:p>
        </p:txBody>
      </p:sp>
      <p:sp>
        <p:nvSpPr>
          <p:cNvPr id="8" name="TextBox 7"/>
          <p:cNvSpPr txBox="1"/>
          <p:nvPr/>
        </p:nvSpPr>
        <p:spPr>
          <a:xfrm>
            <a:off x="5586580" y="1575256"/>
            <a:ext cx="1225005" cy="430883"/>
          </a:xfrm>
          <a:prstGeom prst="rect">
            <a:avLst/>
          </a:prstGeom>
          <a:noFill/>
        </p:spPr>
        <p:txBody>
          <a:bodyPr wrap="none" lIns="91435" tIns="45718" rIns="91435" bIns="45718" rtlCol="0">
            <a:spAutoFit/>
          </a:bodyPr>
          <a:lstStyle/>
          <a:p>
            <a:pPr algn="ctr"/>
            <a:r>
              <a:rPr lang="en-US" sz="2200" dirty="0" smtClean="0">
                <a:solidFill>
                  <a:prstClr val="white"/>
                </a:solidFill>
                <a:latin typeface="Tw Cen MT Condensed" pitchFamily="34" charset="0"/>
              </a:rPr>
              <a:t>Construction</a:t>
            </a:r>
            <a:endParaRPr lang="en-US" sz="2200" dirty="0">
              <a:solidFill>
                <a:prstClr val="white"/>
              </a:solidFill>
              <a:latin typeface="Tw Cen MT Condensed" pitchFamily="34" charset="0"/>
            </a:endParaRPr>
          </a:p>
        </p:txBody>
      </p:sp>
      <p:sp>
        <p:nvSpPr>
          <p:cNvPr id="9" name="TextBox 8"/>
          <p:cNvSpPr txBox="1"/>
          <p:nvPr/>
        </p:nvSpPr>
        <p:spPr>
          <a:xfrm>
            <a:off x="7314990" y="1575256"/>
            <a:ext cx="1016615" cy="430883"/>
          </a:xfrm>
          <a:prstGeom prst="rect">
            <a:avLst/>
          </a:prstGeom>
          <a:noFill/>
        </p:spPr>
        <p:txBody>
          <a:bodyPr wrap="none" lIns="91435" tIns="45718" rIns="91435" bIns="45718" rtlCol="0">
            <a:spAutoFit/>
          </a:bodyPr>
          <a:lstStyle/>
          <a:p>
            <a:pPr algn="ctr"/>
            <a:r>
              <a:rPr lang="en-US" sz="2200" dirty="0" smtClean="0">
                <a:solidFill>
                  <a:prstClr val="white"/>
                </a:solidFill>
                <a:latin typeface="Tw Cen MT Condensed" pitchFamily="34" charset="0"/>
              </a:rPr>
              <a:t>Operation</a:t>
            </a:r>
            <a:endParaRPr lang="en-US" sz="2200" dirty="0">
              <a:solidFill>
                <a:prstClr val="white"/>
              </a:solidFill>
              <a:latin typeface="Tw Cen MT Condensed" pitchFamily="34" charset="0"/>
            </a:endParaRPr>
          </a:p>
        </p:txBody>
      </p:sp>
      <p:sp>
        <p:nvSpPr>
          <p:cNvPr id="10" name="Rectangle 9"/>
          <p:cNvSpPr/>
          <p:nvPr/>
        </p:nvSpPr>
        <p:spPr>
          <a:xfrm>
            <a:off x="0" y="2049781"/>
            <a:ext cx="9144000" cy="45719"/>
          </a:xfrm>
          <a:prstGeom prst="rect">
            <a:avLst/>
          </a:prstGeom>
          <a:solidFill>
            <a:srgbClr val="002060"/>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rtlCol="0" anchor="ctr"/>
          <a:lstStyle/>
          <a:p>
            <a:pPr algn="ctr"/>
            <a:endParaRPr lang="en-US">
              <a:solidFill>
                <a:prstClr val="white"/>
              </a:solidFill>
            </a:endParaRPr>
          </a:p>
        </p:txBody>
      </p:sp>
      <p:sp>
        <p:nvSpPr>
          <p:cNvPr id="11" name="TextBox 10"/>
          <p:cNvSpPr txBox="1"/>
          <p:nvPr/>
        </p:nvSpPr>
        <p:spPr>
          <a:xfrm>
            <a:off x="799595" y="3733800"/>
            <a:ext cx="2948050" cy="1815882"/>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“selection” of project itself, particularly if unsolicited</a:t>
            </a:r>
          </a:p>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Environmental issues</a:t>
            </a:r>
          </a:p>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Conflicts of interest issues</a:t>
            </a:r>
          </a:p>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Formulation of project</a:t>
            </a:r>
          </a:p>
        </p:txBody>
      </p:sp>
      <p:cxnSp>
        <p:nvCxnSpPr>
          <p:cNvPr id="12" name="Straight Connector 11"/>
          <p:cNvCxnSpPr/>
          <p:nvPr/>
        </p:nvCxnSpPr>
        <p:spPr>
          <a:xfrm>
            <a:off x="685800" y="2209800"/>
            <a:ext cx="0" cy="3352800"/>
          </a:xfrm>
          <a:prstGeom prst="line">
            <a:avLst/>
          </a:prstGeom>
          <a:ln>
            <a:solidFill>
              <a:srgbClr val="C00000"/>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843150" y="2438400"/>
            <a:ext cx="2948050" cy="1785104"/>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Eligibility conditions  </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Conflicts of interest issues</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Evaluation criteria</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Transparency issues</a:t>
            </a:r>
          </a:p>
        </p:txBody>
      </p:sp>
      <p:cxnSp>
        <p:nvCxnSpPr>
          <p:cNvPr id="14" name="Straight Connector 13"/>
          <p:cNvCxnSpPr/>
          <p:nvPr/>
        </p:nvCxnSpPr>
        <p:spPr>
          <a:xfrm>
            <a:off x="2743200" y="2209800"/>
            <a:ext cx="0" cy="2133600"/>
          </a:xfrm>
          <a:prstGeom prst="line">
            <a:avLst/>
          </a:prstGeom>
          <a:ln>
            <a:solidFill>
              <a:srgbClr val="C00000"/>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367150" y="3505200"/>
            <a:ext cx="2948050" cy="2277547"/>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Non-transparent negotiations</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Kickbacks and corruption</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Conflicts of interest issues</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Modifications in terms of contract</a:t>
            </a:r>
          </a:p>
        </p:txBody>
      </p:sp>
      <p:cxnSp>
        <p:nvCxnSpPr>
          <p:cNvPr id="16" name="Straight Connector 15"/>
          <p:cNvCxnSpPr/>
          <p:nvPr/>
        </p:nvCxnSpPr>
        <p:spPr>
          <a:xfrm>
            <a:off x="4267200" y="2209800"/>
            <a:ext cx="0" cy="3657600"/>
          </a:xfrm>
          <a:prstGeom prst="line">
            <a:avLst/>
          </a:prstGeom>
          <a:ln>
            <a:solidFill>
              <a:srgbClr val="C00000"/>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967350" y="2438400"/>
            <a:ext cx="2948050" cy="203132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Procurement issues  </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Substandard quality of work</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Misuse of “land” concession </a:t>
            </a:r>
          </a:p>
          <a:p>
            <a:pPr marL="290513" lvl="0" indent="-290513">
              <a:spcBef>
                <a:spcPts val="600"/>
              </a:spcBef>
              <a:spcAft>
                <a:spcPts val="600"/>
              </a:spcAft>
              <a:buFont typeface="Wingdings" pitchFamily="2" charset="2"/>
              <a:buChar char="Ø"/>
              <a:tabLst>
                <a:tab pos="290513" algn="l"/>
              </a:tabLst>
            </a:pPr>
            <a:r>
              <a:rPr lang="en-US" sz="1600" b="1" dirty="0" smtClean="0">
                <a:solidFill>
                  <a:srgbClr val="C00000"/>
                </a:solidFill>
                <a:latin typeface="Trebuchet MS" pitchFamily="34" charset="0"/>
              </a:rPr>
              <a:t>Padding of costs</a:t>
            </a:r>
          </a:p>
        </p:txBody>
      </p:sp>
      <p:cxnSp>
        <p:nvCxnSpPr>
          <p:cNvPr id="18" name="Straight Connector 17"/>
          <p:cNvCxnSpPr/>
          <p:nvPr/>
        </p:nvCxnSpPr>
        <p:spPr>
          <a:xfrm>
            <a:off x="5867400" y="2209800"/>
            <a:ext cx="0" cy="2133600"/>
          </a:xfrm>
          <a:prstGeom prst="line">
            <a:avLst/>
          </a:prstGeom>
          <a:ln>
            <a:solidFill>
              <a:srgbClr val="C00000"/>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638800" y="3124200"/>
            <a:ext cx="2948050" cy="2062103"/>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User charges</a:t>
            </a:r>
          </a:p>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Maintenance issues</a:t>
            </a:r>
          </a:p>
          <a:p>
            <a:pPr marL="290513"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Conflicts of interest issues</a:t>
            </a:r>
          </a:p>
          <a:p>
            <a:pPr marL="290513"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Total Project cost verification </a:t>
            </a:r>
          </a:p>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Revenue sharing issues</a:t>
            </a:r>
          </a:p>
          <a:p>
            <a:pPr marL="290513" lvl="0" indent="-290513">
              <a:spcBef>
                <a:spcPts val="0"/>
              </a:spcBef>
              <a:spcAft>
                <a:spcPts val="0"/>
              </a:spcAft>
              <a:buFont typeface="Wingdings" pitchFamily="2" charset="2"/>
              <a:buChar char="Ø"/>
              <a:tabLst>
                <a:tab pos="290513" algn="l"/>
              </a:tabLst>
            </a:pPr>
            <a:r>
              <a:rPr lang="en-US" sz="1600" b="1" dirty="0" smtClean="0">
                <a:solidFill>
                  <a:srgbClr val="C00000"/>
                </a:solidFill>
                <a:latin typeface="Trebuchet MS" pitchFamily="34" charset="0"/>
              </a:rPr>
              <a:t>Residual assets valuation</a:t>
            </a:r>
          </a:p>
        </p:txBody>
      </p:sp>
      <p:cxnSp>
        <p:nvCxnSpPr>
          <p:cNvPr id="20" name="Straight Connector 19"/>
          <p:cNvCxnSpPr/>
          <p:nvPr/>
        </p:nvCxnSpPr>
        <p:spPr>
          <a:xfrm>
            <a:off x="8686798" y="2209800"/>
            <a:ext cx="2" cy="2971800"/>
          </a:xfrm>
          <a:prstGeom prst="line">
            <a:avLst/>
          </a:prstGeom>
          <a:ln>
            <a:solidFill>
              <a:srgbClr val="C00000"/>
            </a:solidFill>
            <a:headEnd type="oval" w="sm" len="sm"/>
            <a:tailEnd type="oval" w="sm" len="sm"/>
          </a:ln>
        </p:spPr>
        <p:style>
          <a:lnRef idx="1">
            <a:schemeClr val="accent1"/>
          </a:lnRef>
          <a:fillRef idx="0">
            <a:schemeClr val="accent1"/>
          </a:fillRef>
          <a:effectRef idx="0">
            <a:schemeClr val="accent1"/>
          </a:effectRef>
          <a:fontRef idx="minor">
            <a:schemeClr val="tx1"/>
          </a:fontRef>
        </p:style>
      </p:cxnSp>
      <p:pic>
        <p:nvPicPr>
          <p:cNvPr id="24" name="Content Placeholder 3" descr="Red flag F logo.png"/>
          <p:cNvPicPr>
            <a:picLocks noGrp="1" noChangeAspect="1"/>
          </p:cNvPicPr>
          <p:nvPr>
            <p:ph idx="1"/>
          </p:nvPr>
        </p:nvPicPr>
        <p:blipFill>
          <a:blip r:embed="rId2" cstate="print"/>
          <a:stretch>
            <a:fillRect/>
          </a:stretch>
        </p:blipFill>
        <p:spPr>
          <a:xfrm>
            <a:off x="8408952" y="6226114"/>
            <a:ext cx="506448" cy="55568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ssolve">
                                      <p:cBhvr>
                                        <p:cTn id="7"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par>
                                <p:cTn id="8" presetID="9" presetClass="entr" presetSubtype="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dissolve">
                                      <p:cBhvr>
                                        <p:cTn id="10" dur="5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63" presetClass="path" presetSubtype="0" accel="50000" decel="50000" fill="hold" grpId="0" nodeType="clickEffect">
                                  <p:stCondLst>
                                    <p:cond delay="0"/>
                                  </p:stCondLst>
                                  <p:childTnLst>
                                    <p:animMotion origin="layout" path="M 2.77556E-17 7.84178E-7 L 0.175 7.84178E-7 " pathEditMode="relative" rAng="0" ptsTypes="AA">
                                      <p:cBhvr>
                                        <p:cTn id="14" dur="1000" fill="hold"/>
                                        <p:tgtEl>
                                          <p:spTgt spid="4"/>
                                        </p:tgtEl>
                                        <p:attrNameLst>
                                          <p:attrName>ppt_x</p:attrName>
                                          <p:attrName>ppt_y</p:attrName>
                                        </p:attrNameLst>
                                      </p:cBhvr>
                                      <p:rCtr x="87" y="0"/>
                                    </p:animMotion>
                                  </p:childTnLst>
                                </p:cTn>
                              </p:par>
                              <p:par>
                                <p:cTn id="15" presetID="9"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par>
                                <p:cTn id="18" presetID="9" presetClass="entr" presetSubtype="0" fill="hold" nodeType="with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dissolve">
                                      <p:cBhvr>
                                        <p:cTn id="20" dur="5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21" fill="hold">
                      <p:stCondLst>
                        <p:cond delay="indefinite"/>
                      </p:stCondLst>
                      <p:childTnLst>
                        <p:par>
                          <p:cTn id="22" fill="hold">
                            <p:stCondLst>
                              <p:cond delay="0"/>
                            </p:stCondLst>
                            <p:childTnLst>
                              <p:par>
                                <p:cTn id="23" presetID="63" presetClass="path" presetSubtype="0" accel="50000" decel="50000" fill="hold" grpId="1" nodeType="clickEffect">
                                  <p:stCondLst>
                                    <p:cond delay="0"/>
                                  </p:stCondLst>
                                  <p:childTnLst>
                                    <p:animMotion origin="layout" path="M 0.175 7.84178E-7 L 0.35 7.84178E-7 " pathEditMode="relative" rAng="0" ptsTypes="AA">
                                      <p:cBhvr>
                                        <p:cTn id="24" dur="1000" fill="hold"/>
                                        <p:tgtEl>
                                          <p:spTgt spid="4"/>
                                        </p:tgtEl>
                                        <p:attrNameLst>
                                          <p:attrName>ppt_x</p:attrName>
                                          <p:attrName>ppt_y</p:attrName>
                                        </p:attrNameLst>
                                      </p:cBhvr>
                                      <p:rCtr x="87" y="0"/>
                                    </p:animMotion>
                                  </p:childTnLst>
                                </p:cTn>
                              </p:par>
                              <p:par>
                                <p:cTn id="25" presetID="9"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dissolve">
                                      <p:cBhvr>
                                        <p:cTn id="27" dur="500"/>
                                        <p:tgtEl>
                                          <p:spTgt spid="16"/>
                                        </p:tgtEl>
                                      </p:cBhvr>
                                    </p:animEffect>
                                  </p:childTnLst>
                                  <p:subTnLst>
                                    <p:set>
                                      <p:cBhvr override="childStyle">
                                        <p:cTn dur="1" fill="hold" display="0" masterRel="nextClick" afterEffect="1"/>
                                        <p:tgtEl>
                                          <p:spTgt spid="16"/>
                                        </p:tgtEl>
                                        <p:attrNameLst>
                                          <p:attrName>style.visibility</p:attrName>
                                        </p:attrNameLst>
                                      </p:cBhvr>
                                      <p:to>
                                        <p:strVal val="hidden"/>
                                      </p:to>
                                    </p:set>
                                  </p:subTnLst>
                                </p:cTn>
                              </p:par>
                              <p:par>
                                <p:cTn id="28" presetID="9" presetClass="entr" presetSubtype="0" fill="hold" nodeType="with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dissolve">
                                      <p:cBhvr>
                                        <p:cTn id="30"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63" presetClass="path" presetSubtype="0" accel="50000" decel="50000" fill="hold" grpId="2" nodeType="clickEffect">
                                  <p:stCondLst>
                                    <p:cond delay="0"/>
                                  </p:stCondLst>
                                  <p:childTnLst>
                                    <p:animMotion origin="layout" path="M 0.35004 7.40741E-7 L 0.52495 7.40741E-7 " pathEditMode="relative" rAng="0" ptsTypes="AA">
                                      <p:cBhvr>
                                        <p:cTn id="34" dur="1000" fill="hold"/>
                                        <p:tgtEl>
                                          <p:spTgt spid="4"/>
                                        </p:tgtEl>
                                        <p:attrNameLst>
                                          <p:attrName>ppt_x</p:attrName>
                                          <p:attrName>ppt_y</p:attrName>
                                        </p:attrNameLst>
                                      </p:cBhvr>
                                      <p:rCtr x="87" y="0"/>
                                    </p:animMotion>
                                  </p:childTnLst>
                                </p:cTn>
                              </p:par>
                              <p:par>
                                <p:cTn id="35" presetID="9" presetClass="entr" presetSubtype="0" fill="hold"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dissolve">
                                      <p:cBhvr>
                                        <p:cTn id="37" dur="500"/>
                                        <p:tgtEl>
                                          <p:spTgt spid="18"/>
                                        </p:tgtEl>
                                      </p:cBhvr>
                                    </p:animEffect>
                                  </p:childTnLst>
                                  <p:subTnLst>
                                    <p:set>
                                      <p:cBhvr override="childStyle">
                                        <p:cTn dur="1" fill="hold" display="0" masterRel="nextClick" afterEffect="1"/>
                                        <p:tgtEl>
                                          <p:spTgt spid="18"/>
                                        </p:tgtEl>
                                        <p:attrNameLst>
                                          <p:attrName>style.visibility</p:attrName>
                                        </p:attrNameLst>
                                      </p:cBhvr>
                                      <p:to>
                                        <p:strVal val="hidden"/>
                                      </p:to>
                                    </p:set>
                                  </p:subTnLst>
                                </p:cTn>
                              </p:par>
                              <p:par>
                                <p:cTn id="38" presetID="9" presetClass="entr" presetSubtype="0" fill="hold" nodeType="withEffect">
                                  <p:stCondLst>
                                    <p:cond delay="0"/>
                                  </p:stCondLst>
                                  <p:childTnLst>
                                    <p:set>
                                      <p:cBhvr>
                                        <p:cTn id="39" dur="1" fill="hold">
                                          <p:stCondLst>
                                            <p:cond delay="0"/>
                                          </p:stCondLst>
                                        </p:cTn>
                                        <p:tgtEl>
                                          <p:spTgt spid="17"/>
                                        </p:tgtEl>
                                        <p:attrNameLst>
                                          <p:attrName>style.visibility</p:attrName>
                                        </p:attrNameLst>
                                      </p:cBhvr>
                                      <p:to>
                                        <p:strVal val="visible"/>
                                      </p:to>
                                    </p:set>
                                    <p:animEffect transition="in" filter="dissolve">
                                      <p:cBhvr>
                                        <p:cTn id="40" dur="500"/>
                                        <p:tgtEl>
                                          <p:spTgt spid="17"/>
                                        </p:tgtEl>
                                      </p:cBhvr>
                                    </p:animEffec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41" fill="hold">
                      <p:stCondLst>
                        <p:cond delay="indefinite"/>
                      </p:stCondLst>
                      <p:childTnLst>
                        <p:par>
                          <p:cTn id="42" fill="hold">
                            <p:stCondLst>
                              <p:cond delay="0"/>
                            </p:stCondLst>
                            <p:childTnLst>
                              <p:par>
                                <p:cTn id="43" presetID="63" presetClass="path" presetSubtype="0" accel="50000" decel="50000" fill="hold" grpId="3" nodeType="clickEffect">
                                  <p:stCondLst>
                                    <p:cond delay="0"/>
                                  </p:stCondLst>
                                  <p:childTnLst>
                                    <p:animMotion origin="layout" path="M 0.525 7.84178E-7 L 0.7 7.84178E-7 " pathEditMode="relative" rAng="0" ptsTypes="AA">
                                      <p:cBhvr>
                                        <p:cTn id="44" dur="1000" fill="hold"/>
                                        <p:tgtEl>
                                          <p:spTgt spid="4"/>
                                        </p:tgtEl>
                                        <p:attrNameLst>
                                          <p:attrName>ppt_x</p:attrName>
                                          <p:attrName>ppt_y</p:attrName>
                                        </p:attrNameLst>
                                      </p:cBhvr>
                                      <p:rCtr x="87" y="0"/>
                                    </p:animMotion>
                                  </p:childTnLst>
                                </p:cTn>
                              </p:par>
                              <p:par>
                                <p:cTn id="45" presetID="9" presetClass="entr" presetSubtype="0" fill="hold"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dissolve">
                                      <p:cBhvr>
                                        <p:cTn id="47" dur="500"/>
                                        <p:tgtEl>
                                          <p:spTgt spid="20"/>
                                        </p:tgtEl>
                                      </p:cBhvr>
                                    </p:animEffect>
                                  </p:childTnLst>
                                  <p:subTnLst>
                                    <p:set>
                                      <p:cBhvr override="childStyle">
                                        <p:cTn dur="1" fill="hold" display="0" masterRel="nextClick" afterEffect="1"/>
                                        <p:tgtEl>
                                          <p:spTgt spid="20"/>
                                        </p:tgtEl>
                                        <p:attrNameLst>
                                          <p:attrName>style.visibility</p:attrName>
                                        </p:attrNameLst>
                                      </p:cBhvr>
                                      <p:to>
                                        <p:strVal val="hidden"/>
                                      </p:to>
                                    </p:set>
                                  </p:subTnLst>
                                </p:cTn>
                              </p:par>
                              <p:par>
                                <p:cTn id="48" presetID="9" presetClass="entr" presetSubtype="0" fill="hold" nodeType="with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dissolve">
                                      <p:cBhvr>
                                        <p:cTn id="50" dur="500"/>
                                        <p:tgtEl>
                                          <p:spTgt spid="19"/>
                                        </p:tgtEl>
                                      </p:cBhvr>
                                    </p:animEffec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 grpId="1" animBg="1"/>
      <p:bldP spid="4" grpId="2" animBg="1"/>
      <p:bldP spid="4" grpId="3"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pPr algn="ctr"/>
            <a:r>
              <a:rPr lang="en-US" b="1" dirty="0" smtClean="0"/>
              <a:t>Accountability issues</a:t>
            </a:r>
            <a:endParaRPr lang="en-US" b="1" dirty="0"/>
          </a:p>
        </p:txBody>
      </p:sp>
      <p:sp>
        <p:nvSpPr>
          <p:cNvPr id="4" name="Rounded Rectangle 3"/>
          <p:cNvSpPr/>
          <p:nvPr/>
        </p:nvSpPr>
        <p:spPr>
          <a:xfrm>
            <a:off x="555976" y="1485900"/>
            <a:ext cx="1272824" cy="1066800"/>
          </a:xfrm>
          <a:prstGeom prst="roundRect">
            <a:avLst>
              <a:gd name="adj" fmla="val 9723"/>
            </a:avLst>
          </a:prstGeom>
          <a:solidFill>
            <a:srgbClr val="C0000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chemeClr val="bg1"/>
                </a:solidFill>
                <a:latin typeface="Gill Sans MT Condensed" pitchFamily="34" charset="0"/>
              </a:rPr>
              <a:t>Who raises issues?</a:t>
            </a:r>
            <a:endParaRPr lang="en-US" sz="2400" dirty="0">
              <a:solidFill>
                <a:schemeClr val="bg1"/>
              </a:solidFill>
              <a:latin typeface="Gill Sans MT Condensed" pitchFamily="34" charset="0"/>
            </a:endParaRPr>
          </a:p>
        </p:txBody>
      </p:sp>
      <p:sp>
        <p:nvSpPr>
          <p:cNvPr id="5" name="Rounded Rectangle 4"/>
          <p:cNvSpPr/>
          <p:nvPr/>
        </p:nvSpPr>
        <p:spPr>
          <a:xfrm>
            <a:off x="2233435" y="1485900"/>
            <a:ext cx="1272824" cy="1066800"/>
          </a:xfrm>
          <a:prstGeom prst="roundRect">
            <a:avLst>
              <a:gd name="adj" fmla="val 9723"/>
            </a:avLst>
          </a:prstGeom>
          <a:solidFill>
            <a:srgbClr val="66006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chemeClr val="bg1"/>
                </a:solidFill>
                <a:latin typeface="Gill Sans MT Condensed" pitchFamily="34" charset="0"/>
              </a:rPr>
              <a:t>Reports go to whom?</a:t>
            </a:r>
            <a:endParaRPr lang="en-US" sz="2400" dirty="0">
              <a:solidFill>
                <a:schemeClr val="bg1"/>
              </a:solidFill>
              <a:latin typeface="Gill Sans MT Condensed" pitchFamily="34" charset="0"/>
            </a:endParaRPr>
          </a:p>
        </p:txBody>
      </p:sp>
      <p:sp>
        <p:nvSpPr>
          <p:cNvPr id="6" name="Rounded Rectangle 5"/>
          <p:cNvSpPr/>
          <p:nvPr/>
        </p:nvSpPr>
        <p:spPr>
          <a:xfrm>
            <a:off x="3733800" y="1447800"/>
            <a:ext cx="1575506" cy="1066800"/>
          </a:xfrm>
          <a:prstGeom prst="roundRect">
            <a:avLst>
              <a:gd name="adj" fmla="val 9723"/>
            </a:avLst>
          </a:prstGeom>
          <a:solidFill>
            <a:srgbClr val="00006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chemeClr val="bg1"/>
                </a:solidFill>
                <a:latin typeface="Gill Sans MT Condensed" pitchFamily="34" charset="0"/>
              </a:rPr>
              <a:t>Who conducts investigation?</a:t>
            </a:r>
            <a:endParaRPr lang="en-US" sz="2400" dirty="0">
              <a:solidFill>
                <a:schemeClr val="bg1"/>
              </a:solidFill>
              <a:latin typeface="Gill Sans MT Condensed" pitchFamily="34" charset="0"/>
            </a:endParaRPr>
          </a:p>
        </p:txBody>
      </p:sp>
      <p:sp>
        <p:nvSpPr>
          <p:cNvPr id="7" name="Rounded Rectangle 6"/>
          <p:cNvSpPr/>
          <p:nvPr/>
        </p:nvSpPr>
        <p:spPr>
          <a:xfrm>
            <a:off x="5713941" y="1485900"/>
            <a:ext cx="1272824" cy="1066800"/>
          </a:xfrm>
          <a:prstGeom prst="roundRect">
            <a:avLst>
              <a:gd name="adj" fmla="val 9723"/>
            </a:avLst>
          </a:prstGeom>
          <a:solidFill>
            <a:srgbClr val="FF0066"/>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chemeClr val="bg1"/>
                </a:solidFill>
                <a:latin typeface="Gill Sans MT Condensed" pitchFamily="34" charset="0"/>
              </a:rPr>
              <a:t>Who takes action?</a:t>
            </a:r>
            <a:endParaRPr lang="en-US" sz="2400" dirty="0">
              <a:solidFill>
                <a:schemeClr val="bg1"/>
              </a:solidFill>
              <a:latin typeface="Gill Sans MT Condensed" pitchFamily="34" charset="0"/>
            </a:endParaRPr>
          </a:p>
        </p:txBody>
      </p:sp>
      <p:sp>
        <p:nvSpPr>
          <p:cNvPr id="8" name="Oval 7"/>
          <p:cNvSpPr/>
          <p:nvPr/>
        </p:nvSpPr>
        <p:spPr>
          <a:xfrm>
            <a:off x="228600" y="1219200"/>
            <a:ext cx="1752600" cy="1600200"/>
          </a:xfrm>
          <a:prstGeom prst="ellipse">
            <a:avLst/>
          </a:prstGeom>
          <a:noFill/>
          <a:ln w="57150">
            <a:solidFill>
              <a:schemeClr val="accent6">
                <a:lumMod val="75000"/>
              </a:schemeClr>
            </a:solidFill>
            <a:tailEnd type="arrow" w="med"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3400" y="2895600"/>
            <a:ext cx="3657600" cy="175432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buFont typeface="Wingdings" pitchFamily="2" charset="2"/>
              <a:buChar char="q"/>
            </a:pPr>
            <a:r>
              <a:rPr lang="en-US" dirty="0" smtClean="0">
                <a:solidFill>
                  <a:srgbClr val="A50021"/>
                </a:solidFill>
                <a:latin typeface="Gill Sans MT" pitchFamily="34" charset="0"/>
              </a:rPr>
              <a:t>WBM benefits all stakeholders.  Ideally, each </a:t>
            </a:r>
            <a:r>
              <a:rPr lang="en-US" b="1" dirty="0" smtClean="0">
                <a:solidFill>
                  <a:srgbClr val="A50021"/>
                </a:solidFill>
                <a:latin typeface="Gill Sans MT" pitchFamily="34" charset="0"/>
              </a:rPr>
              <a:t>partner</a:t>
            </a:r>
            <a:r>
              <a:rPr lang="en-US" dirty="0" smtClean="0">
                <a:solidFill>
                  <a:srgbClr val="A50021"/>
                </a:solidFill>
                <a:latin typeface="Gill Sans MT" pitchFamily="34" charset="0"/>
              </a:rPr>
              <a:t> must have a whistle blower facility.</a:t>
            </a:r>
          </a:p>
          <a:p>
            <a:pPr>
              <a:buFont typeface="Wingdings" pitchFamily="2" charset="2"/>
              <a:buChar char="q"/>
            </a:pPr>
            <a:r>
              <a:rPr lang="en-US" dirty="0" smtClean="0">
                <a:solidFill>
                  <a:srgbClr val="A50021"/>
                </a:solidFill>
                <a:latin typeface="Gill Sans MT" pitchFamily="34" charset="0"/>
              </a:rPr>
              <a:t>Additionally,  “Regulatory Body” must also have the facility to perform the role of the last resort.</a:t>
            </a:r>
            <a:endParaRPr lang="en-US" dirty="0">
              <a:solidFill>
                <a:srgbClr val="A50021"/>
              </a:solidFill>
              <a:latin typeface="Gill Sans MT" pitchFamily="34" charset="0"/>
            </a:endParaRPr>
          </a:p>
        </p:txBody>
      </p:sp>
      <p:sp>
        <p:nvSpPr>
          <p:cNvPr id="10" name="Rounded Rectangle 9"/>
          <p:cNvSpPr/>
          <p:nvPr/>
        </p:nvSpPr>
        <p:spPr>
          <a:xfrm>
            <a:off x="7391400" y="1485900"/>
            <a:ext cx="1447800" cy="1066800"/>
          </a:xfrm>
          <a:prstGeom prst="roundRect">
            <a:avLst>
              <a:gd name="adj" fmla="val 9723"/>
            </a:avLst>
          </a:prstGeom>
          <a:solidFill>
            <a:srgbClr val="00B050"/>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chemeClr val="bg1"/>
                </a:solidFill>
                <a:latin typeface="Gill Sans MT Condensed" pitchFamily="34" charset="0"/>
              </a:rPr>
              <a:t>Who is Accountable?</a:t>
            </a:r>
            <a:endParaRPr lang="en-US" sz="2400" dirty="0">
              <a:solidFill>
                <a:schemeClr val="bg1"/>
              </a:solidFill>
              <a:latin typeface="Gill Sans MT Condensed" pitchFamily="34" charset="0"/>
            </a:endParaRPr>
          </a:p>
        </p:txBody>
      </p:sp>
      <p:sp>
        <p:nvSpPr>
          <p:cNvPr id="11" name="TextBox 10"/>
          <p:cNvSpPr txBox="1"/>
          <p:nvPr/>
        </p:nvSpPr>
        <p:spPr>
          <a:xfrm>
            <a:off x="4267200" y="2942272"/>
            <a:ext cx="4267200" cy="1477328"/>
          </a:xfrm>
          <a:prstGeom prst="rect">
            <a:avLst/>
          </a:prstGeom>
          <a:solidFill>
            <a:schemeClr val="accent1">
              <a:lumMod val="20000"/>
              <a:lumOff val="80000"/>
            </a:schemeClr>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pPr marL="234950" indent="-234950">
              <a:buFont typeface="Wingdings" pitchFamily="2" charset="2"/>
              <a:buChar char="q"/>
            </a:pPr>
            <a:r>
              <a:rPr lang="en-US" dirty="0" smtClean="0">
                <a:solidFill>
                  <a:srgbClr val="A50021"/>
                </a:solidFill>
                <a:latin typeface="Gill Sans MT" pitchFamily="34" charset="0"/>
              </a:rPr>
              <a:t>Role of CVC , CBI and CAG.</a:t>
            </a:r>
          </a:p>
          <a:p>
            <a:pPr marL="234950" indent="-234950">
              <a:buFont typeface="Wingdings" pitchFamily="2" charset="2"/>
              <a:buChar char="q"/>
            </a:pPr>
            <a:r>
              <a:rPr lang="en-US" dirty="0" smtClean="0">
                <a:solidFill>
                  <a:srgbClr val="A50021"/>
                </a:solidFill>
                <a:latin typeface="Gill Sans MT" pitchFamily="34" charset="0"/>
              </a:rPr>
              <a:t>Independent Engineer and Independent Auditor may need well designed charter.</a:t>
            </a:r>
          </a:p>
          <a:p>
            <a:pPr marL="234950" indent="-234950">
              <a:buFont typeface="Wingdings" pitchFamily="2" charset="2"/>
              <a:buChar char="q"/>
            </a:pPr>
            <a:r>
              <a:rPr lang="en-US" dirty="0" smtClean="0">
                <a:solidFill>
                  <a:srgbClr val="A50021"/>
                </a:solidFill>
                <a:latin typeface="Gill Sans MT" pitchFamily="34" charset="0"/>
              </a:rPr>
              <a:t> Engaging civil society with the project results in accountability</a:t>
            </a:r>
          </a:p>
        </p:txBody>
      </p:sp>
      <p:sp>
        <p:nvSpPr>
          <p:cNvPr id="12" name="TextBox 11"/>
          <p:cNvSpPr txBox="1"/>
          <p:nvPr/>
        </p:nvSpPr>
        <p:spPr>
          <a:xfrm>
            <a:off x="4267200" y="4495800"/>
            <a:ext cx="4267200" cy="1200329"/>
          </a:xfrm>
          <a:prstGeom prst="rect">
            <a:avLst/>
          </a:prstGeom>
          <a:solidFill>
            <a:srgbClr val="FFFF66"/>
          </a:solidFill>
        </p:spPr>
        <p:style>
          <a:lnRef idx="1">
            <a:schemeClr val="accent5"/>
          </a:lnRef>
          <a:fillRef idx="2">
            <a:schemeClr val="accent5"/>
          </a:fillRef>
          <a:effectRef idx="1">
            <a:schemeClr val="accent5"/>
          </a:effectRef>
          <a:fontRef idx="minor">
            <a:schemeClr val="dk1"/>
          </a:fontRef>
        </p:style>
        <p:txBody>
          <a:bodyPr wrap="square" rtlCol="0">
            <a:spAutoFit/>
          </a:bodyPr>
          <a:lstStyle/>
          <a:p>
            <a:pPr marL="234950" indent="-234950">
              <a:buFont typeface="Wingdings" pitchFamily="2" charset="2"/>
              <a:buChar char="q"/>
            </a:pPr>
            <a:r>
              <a:rPr lang="en-US" dirty="0" smtClean="0">
                <a:solidFill>
                  <a:srgbClr val="A50021"/>
                </a:solidFill>
                <a:latin typeface="Gill Sans MT" pitchFamily="34" charset="0"/>
              </a:rPr>
              <a:t>Partners in PPP may be either victims or perpetrators of fraud and corruption.</a:t>
            </a:r>
          </a:p>
          <a:p>
            <a:pPr marL="234950" indent="-234950">
              <a:buFont typeface="Wingdings" pitchFamily="2" charset="2"/>
              <a:buChar char="q"/>
            </a:pPr>
            <a:r>
              <a:rPr lang="en-US" dirty="0" smtClean="0">
                <a:solidFill>
                  <a:srgbClr val="A50021"/>
                </a:solidFill>
                <a:latin typeface="Gill Sans MT" pitchFamily="34" charset="0"/>
              </a:rPr>
              <a:t> Remedial measures must find place in the charter of regulatory body.</a:t>
            </a:r>
          </a:p>
        </p:txBody>
      </p:sp>
      <p:sp>
        <p:nvSpPr>
          <p:cNvPr id="13" name="Oval 12"/>
          <p:cNvSpPr/>
          <p:nvPr/>
        </p:nvSpPr>
        <p:spPr>
          <a:xfrm>
            <a:off x="1981200" y="1219200"/>
            <a:ext cx="1752600" cy="1600200"/>
          </a:xfrm>
          <a:prstGeom prst="ellipse">
            <a:avLst/>
          </a:prstGeom>
          <a:noFill/>
          <a:ln w="57150">
            <a:solidFill>
              <a:schemeClr val="accent6">
                <a:lumMod val="75000"/>
              </a:schemeClr>
            </a:solidFill>
            <a:tailEnd type="arrow" w="med"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533400" y="4694872"/>
            <a:ext cx="3657600" cy="1200329"/>
          </a:xfrm>
          <a:prstGeom prst="rect">
            <a:avLst/>
          </a:prstGeom>
          <a:solidFill>
            <a:srgbClr val="CC66FF"/>
          </a:solidFill>
        </p:spPr>
        <p:style>
          <a:lnRef idx="1">
            <a:schemeClr val="accent4"/>
          </a:lnRef>
          <a:fillRef idx="2">
            <a:schemeClr val="accent4"/>
          </a:fillRef>
          <a:effectRef idx="1">
            <a:schemeClr val="accent4"/>
          </a:effectRef>
          <a:fontRef idx="minor">
            <a:schemeClr val="dk1"/>
          </a:fontRef>
        </p:style>
        <p:txBody>
          <a:bodyPr wrap="square" rtlCol="0">
            <a:spAutoFit/>
          </a:bodyPr>
          <a:lstStyle/>
          <a:p>
            <a:pPr marL="234950" indent="-234950">
              <a:buFont typeface="Wingdings" pitchFamily="2" charset="2"/>
              <a:buChar char="q"/>
            </a:pPr>
            <a:r>
              <a:rPr lang="en-US" dirty="0" smtClean="0">
                <a:solidFill>
                  <a:srgbClr val="A50021"/>
                </a:solidFill>
                <a:latin typeface="Gill Sans MT" pitchFamily="34" charset="0"/>
              </a:rPr>
              <a:t>Regulatory authority</a:t>
            </a:r>
          </a:p>
          <a:p>
            <a:pPr marL="234950" indent="-234950">
              <a:buFont typeface="Wingdings" pitchFamily="2" charset="2"/>
              <a:buChar char="q"/>
            </a:pPr>
            <a:r>
              <a:rPr lang="en-US" dirty="0" smtClean="0">
                <a:solidFill>
                  <a:srgbClr val="A50021"/>
                </a:solidFill>
                <a:latin typeface="Gill Sans MT" pitchFamily="34" charset="0"/>
              </a:rPr>
              <a:t>Respective board of directors (PSU, </a:t>
            </a:r>
            <a:r>
              <a:rPr lang="en-US" dirty="0" err="1" smtClean="0">
                <a:solidFill>
                  <a:srgbClr val="A50021"/>
                </a:solidFill>
                <a:latin typeface="Gill Sans MT" pitchFamily="34" charset="0"/>
              </a:rPr>
              <a:t>Pvt</a:t>
            </a:r>
            <a:r>
              <a:rPr lang="en-US" dirty="0" smtClean="0">
                <a:solidFill>
                  <a:srgbClr val="A50021"/>
                </a:solidFill>
                <a:latin typeface="Gill Sans MT" pitchFamily="34" charset="0"/>
              </a:rPr>
              <a:t> company)</a:t>
            </a:r>
          </a:p>
          <a:p>
            <a:pPr marL="234950" indent="-234950">
              <a:buFont typeface="Wingdings" pitchFamily="2" charset="2"/>
              <a:buChar char="q"/>
            </a:pPr>
            <a:r>
              <a:rPr lang="en-US" dirty="0" smtClean="0">
                <a:solidFill>
                  <a:srgbClr val="A50021"/>
                </a:solidFill>
                <a:latin typeface="Gill Sans MT" pitchFamily="34" charset="0"/>
              </a:rPr>
              <a:t> Any other as decided beforehand</a:t>
            </a:r>
          </a:p>
        </p:txBody>
      </p:sp>
      <p:sp>
        <p:nvSpPr>
          <p:cNvPr id="15" name="Oval 14"/>
          <p:cNvSpPr/>
          <p:nvPr/>
        </p:nvSpPr>
        <p:spPr>
          <a:xfrm>
            <a:off x="3657600" y="1219200"/>
            <a:ext cx="1752600" cy="1600200"/>
          </a:xfrm>
          <a:prstGeom prst="ellipse">
            <a:avLst/>
          </a:prstGeom>
          <a:noFill/>
          <a:ln w="57150">
            <a:solidFill>
              <a:schemeClr val="accent6">
                <a:lumMod val="75000"/>
              </a:schemeClr>
            </a:solidFill>
            <a:tailEnd type="arrow" w="med"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5486400" y="1219200"/>
            <a:ext cx="1752600" cy="1600200"/>
          </a:xfrm>
          <a:prstGeom prst="ellipse">
            <a:avLst/>
          </a:prstGeom>
          <a:noFill/>
          <a:ln w="57150">
            <a:solidFill>
              <a:schemeClr val="accent6">
                <a:lumMod val="75000"/>
              </a:schemeClr>
            </a:solidFill>
            <a:tailEnd type="arrow" w="med"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7239000" y="1219200"/>
            <a:ext cx="1752600" cy="1600200"/>
          </a:xfrm>
          <a:prstGeom prst="ellipse">
            <a:avLst/>
          </a:prstGeom>
          <a:noFill/>
          <a:ln w="57150">
            <a:solidFill>
              <a:schemeClr val="accent6">
                <a:lumMod val="75000"/>
              </a:schemeClr>
            </a:solidFill>
            <a:tailEnd type="arrow" w="med" len="s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Content Placeholder 3" descr="Red flag F logo.png"/>
          <p:cNvPicPr>
            <a:picLocks noGrp="1" noChangeAspect="1"/>
          </p:cNvPicPr>
          <p:nvPr>
            <p:ph idx="1"/>
          </p:nvPr>
        </p:nvPicPr>
        <p:blipFill>
          <a:blip r:embed="rId2" cstate="print"/>
          <a:stretch>
            <a:fillRect/>
          </a:stretch>
        </p:blipFill>
        <p:spPr>
          <a:xfrm>
            <a:off x="8408952" y="6226114"/>
            <a:ext cx="506448" cy="555686"/>
          </a:xfr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500"/>
                                        <p:tgtEl>
                                          <p:spTgt spid="8"/>
                                        </p:tgtEl>
                                      </p:cBhvr>
                                    </p:animEffect>
                                  </p:childTnLst>
                                  <p:subTnLst>
                                    <p:set>
                                      <p:cBhvr override="childStyle">
                                        <p:cTn dur="1" fill="hold" display="0" masterRel="nextClick" afterEffect="1"/>
                                        <p:tgtEl>
                                          <p:spTgt spid="8"/>
                                        </p:tgtEl>
                                        <p:attrNameLst>
                                          <p:attrName>style.visibility</p:attrName>
                                        </p:attrNameLst>
                                      </p:cBhvr>
                                      <p:to>
                                        <p:strVal val="hidden"/>
                                      </p:to>
                                    </p:set>
                                  </p:subTnLst>
                                </p:cTn>
                              </p:par>
                              <p:par>
                                <p:cTn id="8" presetID="53"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 calcmode="lin" valueType="num">
                                      <p:cBhvr>
                                        <p:cTn id="10" dur="500" fill="hold"/>
                                        <p:tgtEl>
                                          <p:spTgt spid="9"/>
                                        </p:tgtEl>
                                        <p:attrNameLst>
                                          <p:attrName>ppt_w</p:attrName>
                                        </p:attrNameLst>
                                      </p:cBhvr>
                                      <p:tavLst>
                                        <p:tav tm="0">
                                          <p:val>
                                            <p:fltVal val="0"/>
                                          </p:val>
                                        </p:tav>
                                        <p:tav tm="100000">
                                          <p:val>
                                            <p:strVal val="#ppt_w"/>
                                          </p:val>
                                        </p:tav>
                                      </p:tavLst>
                                    </p:anim>
                                    <p:anim calcmode="lin" valueType="num">
                                      <p:cBhvr>
                                        <p:cTn id="11" dur="500" fill="hold"/>
                                        <p:tgtEl>
                                          <p:spTgt spid="9"/>
                                        </p:tgtEl>
                                        <p:attrNameLst>
                                          <p:attrName>ppt_h</p:attrName>
                                        </p:attrNameLst>
                                      </p:cBhvr>
                                      <p:tavLst>
                                        <p:tav tm="0">
                                          <p:val>
                                            <p:fltVal val="0"/>
                                          </p:val>
                                        </p:tav>
                                        <p:tav tm="100000">
                                          <p:val>
                                            <p:strVal val="#ppt_h"/>
                                          </p:val>
                                        </p:tav>
                                      </p:tavLst>
                                    </p:anim>
                                    <p:animEffect transition="in" filter="fade">
                                      <p:cBhvr>
                                        <p:cTn id="12"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heel(1)">
                                      <p:cBhvr>
                                        <p:cTn id="17" dur="500"/>
                                        <p:tgtEl>
                                          <p:spTgt spid="13"/>
                                        </p:tgtEl>
                                      </p:cBhvr>
                                    </p:animEffect>
                                  </p:childTnLst>
                                  <p:subTnLst>
                                    <p:set>
                                      <p:cBhvr override="childStyle">
                                        <p:cTn dur="1" fill="hold" display="0" masterRel="nextClick" afterEffect="1"/>
                                        <p:tgtEl>
                                          <p:spTgt spid="13"/>
                                        </p:tgtEl>
                                        <p:attrNameLst>
                                          <p:attrName>style.visibility</p:attrName>
                                        </p:attrNameLst>
                                      </p:cBhvr>
                                      <p:to>
                                        <p:strVal val="hidden"/>
                                      </p:to>
                                    </p:set>
                                  </p:subTnLst>
                                </p:cTn>
                              </p:par>
                              <p:par>
                                <p:cTn id="18" presetID="53" presetClass="entr" presetSubtype="0" fill="hold" grpId="0" nodeType="withEffect">
                                  <p:stCondLst>
                                    <p:cond delay="0"/>
                                  </p:stCondLst>
                                  <p:childTnLst>
                                    <p:set>
                                      <p:cBhvr>
                                        <p:cTn id="19" dur="1" fill="hold">
                                          <p:stCondLst>
                                            <p:cond delay="0"/>
                                          </p:stCondLst>
                                        </p:cTn>
                                        <p:tgtEl>
                                          <p:spTgt spid="14"/>
                                        </p:tgtEl>
                                        <p:attrNameLst>
                                          <p:attrName>style.visibility</p:attrName>
                                        </p:attrNameLst>
                                      </p:cBhvr>
                                      <p:to>
                                        <p:strVal val="visible"/>
                                      </p:to>
                                    </p:set>
                                    <p:anim calcmode="lin" valueType="num">
                                      <p:cBhvr>
                                        <p:cTn id="20" dur="500" fill="hold"/>
                                        <p:tgtEl>
                                          <p:spTgt spid="14"/>
                                        </p:tgtEl>
                                        <p:attrNameLst>
                                          <p:attrName>ppt_w</p:attrName>
                                        </p:attrNameLst>
                                      </p:cBhvr>
                                      <p:tavLst>
                                        <p:tav tm="0">
                                          <p:val>
                                            <p:fltVal val="0"/>
                                          </p:val>
                                        </p:tav>
                                        <p:tav tm="100000">
                                          <p:val>
                                            <p:strVal val="#ppt_w"/>
                                          </p:val>
                                        </p:tav>
                                      </p:tavLst>
                                    </p:anim>
                                    <p:anim calcmode="lin" valueType="num">
                                      <p:cBhvr>
                                        <p:cTn id="21" dur="500" fill="hold"/>
                                        <p:tgtEl>
                                          <p:spTgt spid="14"/>
                                        </p:tgtEl>
                                        <p:attrNameLst>
                                          <p:attrName>ppt_h</p:attrName>
                                        </p:attrNameLst>
                                      </p:cBhvr>
                                      <p:tavLst>
                                        <p:tav tm="0">
                                          <p:val>
                                            <p:fltVal val="0"/>
                                          </p:val>
                                        </p:tav>
                                        <p:tav tm="100000">
                                          <p:val>
                                            <p:strVal val="#ppt_h"/>
                                          </p:val>
                                        </p:tav>
                                      </p:tavLst>
                                    </p:anim>
                                    <p:animEffect transition="in" filter="fade">
                                      <p:cBhvr>
                                        <p:cTn id="22"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heel(1)">
                                      <p:cBhvr>
                                        <p:cTn id="27" dur="500"/>
                                        <p:tgtEl>
                                          <p:spTgt spid="15"/>
                                        </p:tgtEl>
                                      </p:cBhvr>
                                    </p:animEffect>
                                  </p:childTnLst>
                                  <p:subTnLst>
                                    <p:set>
                                      <p:cBhvr override="childStyle">
                                        <p:cTn dur="1" fill="hold" display="0" masterRel="nextClick" afterEffect="1"/>
                                        <p:tgtEl>
                                          <p:spTgt spid="15"/>
                                        </p:tgtEl>
                                        <p:attrNameLst>
                                          <p:attrName>style.visibility</p:attrName>
                                        </p:attrNameLst>
                                      </p:cBhvr>
                                      <p:to>
                                        <p:strVal val="hidden"/>
                                      </p:to>
                                    </p:set>
                                  </p:subTnLst>
                                </p:cTn>
                              </p:par>
                              <p:par>
                                <p:cTn id="28" presetID="53" presetClass="entr" presetSubtype="0" fill="hold" grpId="0" nodeType="with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p:cTn id="30" dur="500" fill="hold"/>
                                        <p:tgtEl>
                                          <p:spTgt spid="11"/>
                                        </p:tgtEl>
                                        <p:attrNameLst>
                                          <p:attrName>ppt_w</p:attrName>
                                        </p:attrNameLst>
                                      </p:cBhvr>
                                      <p:tavLst>
                                        <p:tav tm="0">
                                          <p:val>
                                            <p:fltVal val="0"/>
                                          </p:val>
                                        </p:tav>
                                        <p:tav tm="100000">
                                          <p:val>
                                            <p:strVal val="#ppt_w"/>
                                          </p:val>
                                        </p:tav>
                                      </p:tavLst>
                                    </p:anim>
                                    <p:anim calcmode="lin" valueType="num">
                                      <p:cBhvr>
                                        <p:cTn id="31" dur="500" fill="hold"/>
                                        <p:tgtEl>
                                          <p:spTgt spid="11"/>
                                        </p:tgtEl>
                                        <p:attrNameLst>
                                          <p:attrName>ppt_h</p:attrName>
                                        </p:attrNameLst>
                                      </p:cBhvr>
                                      <p:tavLst>
                                        <p:tav tm="0">
                                          <p:val>
                                            <p:fltVal val="0"/>
                                          </p:val>
                                        </p:tav>
                                        <p:tav tm="100000">
                                          <p:val>
                                            <p:strVal val="#ppt_h"/>
                                          </p:val>
                                        </p:tav>
                                      </p:tavLst>
                                    </p:anim>
                                    <p:animEffect transition="in" filter="fade">
                                      <p:cBhvr>
                                        <p:cTn id="32" dur="500"/>
                                        <p:tgtEl>
                                          <p:spTgt spid="11"/>
                                        </p:tgtEl>
                                      </p:cBhvr>
                                    </p:animEffec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21" presetClass="entr" presetSubtype="1"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heel(1)">
                                      <p:cBhvr>
                                        <p:cTn id="37" dur="500"/>
                                        <p:tgtEl>
                                          <p:spTgt spid="16"/>
                                        </p:tgtEl>
                                      </p:cBhvr>
                                    </p:animEffect>
                                  </p:childTnLst>
                                  <p:subTnLst>
                                    <p:set>
                                      <p:cBhvr override="childStyle">
                                        <p:cTn dur="1" fill="hold" display="0" masterRel="nextClick" afterEffect="1"/>
                                        <p:tgtEl>
                                          <p:spTgt spid="16"/>
                                        </p:tgtEl>
                                        <p:attrNameLst>
                                          <p:attrName>style.visibility</p:attrName>
                                        </p:attrNameLst>
                                      </p:cBhvr>
                                      <p:to>
                                        <p:strVal val="hidden"/>
                                      </p:to>
                                    </p:set>
                                  </p:subTnLst>
                                </p:cTn>
                              </p:par>
                              <p:par>
                                <p:cTn id="38" presetID="53" presetClass="entr" presetSubtype="0"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wheel(1)">
                                      <p:cBhvr>
                                        <p:cTn id="47" dur="500"/>
                                        <p:tgtEl>
                                          <p:spTgt spid="17"/>
                                        </p:tgtEl>
                                      </p:cBhvr>
                                    </p:animEffec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1" grpId="0" animBg="1"/>
      <p:bldP spid="12" grpId="0" animBg="1"/>
      <p:bldP spid="13" grpId="0" animBg="1"/>
      <p:bldP spid="14" grpId="0" animBg="1"/>
      <p:bldP spid="15" grpId="0" animBg="1"/>
      <p:bldP spid="16" grpId="0" animBg="1"/>
      <p:bldP spid="17" grpId="0" animBg="1"/>
    </p:bldLst>
  </p:timing>
</p:sld>
</file>

<file path=ppt/theme/theme1.xml><?xml version="1.0" encoding="utf-8"?>
<a:theme xmlns:a="http://schemas.openxmlformats.org/drawingml/2006/main" name="TP102325601_template">
  <a:themeElements>
    <a:clrScheme name="Custom 1">
      <a:dk1>
        <a:sysClr val="windowText" lastClr="000000"/>
      </a:dk1>
      <a:lt1>
        <a:sysClr val="window" lastClr="FFFFFF"/>
      </a:lt1>
      <a:dk2>
        <a:srgbClr val="000000"/>
      </a:dk2>
      <a:lt2>
        <a:srgbClr val="FFFFFF"/>
      </a:lt2>
      <a:accent1>
        <a:srgbClr val="123787"/>
      </a:accent1>
      <a:accent2>
        <a:srgbClr val="4BD7F6"/>
      </a:accent2>
      <a:accent3>
        <a:srgbClr val="718585"/>
      </a:accent3>
      <a:accent4>
        <a:srgbClr val="AA0950"/>
      </a:accent4>
      <a:accent5>
        <a:srgbClr val="FF407A"/>
      </a:accent5>
      <a:accent6>
        <a:srgbClr val="3D3D3D"/>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F75889B-9307-40E0-BE23-C6624CE8D49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TP102325601_template</Template>
  <TotalTime>332</TotalTime>
  <Words>772</Words>
  <Application>Microsoft Office PowerPoint</Application>
  <PresentationFormat>On-screen Show (4:3)</PresentationFormat>
  <Paragraphs>123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TP102325601_template</vt:lpstr>
      <vt:lpstr>Public- Private alignment in PPP </vt:lpstr>
      <vt:lpstr>PowerPoint Presentation</vt:lpstr>
      <vt:lpstr>Agenda</vt:lpstr>
      <vt:lpstr>What is PPP?</vt:lpstr>
      <vt:lpstr>PPP mode of Procurement</vt:lpstr>
      <vt:lpstr>Overview of  Public Private Partnership Projects</vt:lpstr>
      <vt:lpstr>Major issues in PPP projects</vt:lpstr>
      <vt:lpstr>Recognizing the concerns and PPP practices</vt:lpstr>
      <vt:lpstr>Accountability issues</vt:lpstr>
      <vt:lpstr>Some examples of PPP project issues</vt:lpstr>
      <vt:lpstr>Some examples of PPP project issues</vt:lpstr>
      <vt:lpstr>Some examples of PPP project issues</vt:lpstr>
      <vt:lpstr>Some interesting provisions of PPP</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Recognizing fraudulent practices in PPP</dc:title>
  <dc:creator>Mukesh</dc:creator>
  <cp:lastModifiedBy>MUKESH ARYA</cp:lastModifiedBy>
  <cp:revision>14</cp:revision>
  <dcterms:created xsi:type="dcterms:W3CDTF">2012-09-15T15:43:37Z</dcterms:created>
  <dcterms:modified xsi:type="dcterms:W3CDTF">2014-08-07T06:13:07Z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TC023256029991</vt:lpwstr>
  </property>
</Properties>
</file>